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300" r:id="rId39"/>
    <p:sldId id="291" r:id="rId40"/>
    <p:sldId id="292" r:id="rId41"/>
    <p:sldId id="293" r:id="rId42"/>
    <p:sldId id="294" r:id="rId43"/>
    <p:sldId id="295" r:id="rId44"/>
    <p:sldId id="296" r:id="rId45"/>
    <p:sldId id="297" r:id="rId46"/>
    <p:sldId id="298" r:id="rId47"/>
    <p:sldId id="299"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d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78826a2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9b73f7ef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b667606a6?vop=1&amp;pid=e8255fa4f&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organisations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23_1#b667606a6.blank?vop=1&amp;pid=e8255fa4f&amp;color=0,0,0&amp;vpa=8&amp;vtp=1&amp;bbb=1"/>
          <p:cNvSpPr/>
          <p:nvPr/>
        </p:nvSpPr>
        <p:spPr>
          <a:xfrm>
            <a:off x="6851110" y="1048512"/>
            <a:ext cx="992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launched</a:t>
            </a:r>
            <a:endParaRPr lang="en-US" altLang="zh-CN" dirty="0"/>
          </a:p>
        </p:txBody>
      </p:sp>
      <p:sp>
        <p:nvSpPr>
          <p:cNvPr id="4" name="QB_6_AS.24_1#b667606a6?vop=1&amp;pid=e8255fa4f&amp;color=0,0,0&amp;vtp=1&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句意为：此外，积极参加海洋组织发起的志愿活动。设空处应用非谓语动词，activities与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launch之间为逻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辑上的被动关系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，应用过去分词形式作后置定语，修饰activities。故填launched。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7e4f82248?vop=1&amp;pid=e8255fa4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1957,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Soviet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satellite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（orbit）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1800" dirty="0"/>
          </a:p>
        </p:txBody>
      </p:sp>
      <p:sp>
        <p:nvSpPr>
          <p:cNvPr id="3" name="QB_6_AN.26_1#7e4f82248.blank?vop=1&amp;pid=e8255fa4f&amp;color=0,0,0&amp;vpa=9&amp;vtp=1&amp;bbb=1"/>
          <p:cNvSpPr/>
          <p:nvPr/>
        </p:nvSpPr>
        <p:spPr>
          <a:xfrm>
            <a:off x="7638510" y="1037082"/>
            <a:ext cx="8905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orbit</a:t>
            </a:r>
            <a:endParaRPr lang="en-US" altLang="zh-CN" dirty="0"/>
          </a:p>
        </p:txBody>
      </p:sp>
      <p:sp>
        <p:nvSpPr>
          <p:cNvPr id="4" name="QB_6_AS.27_1#7e4f82248?vop=1&amp;pid=e8255fa4f&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句意为：1957年，苏联成功地发射了第一颗绕地球轨道运行的卫星。satellite前有序数词the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first修饰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空处应用不定式作后置定语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orbit。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ea0b352c6?vop=1&amp;pid=e8255fa4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（transmit）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satellite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1964.</a:t>
            </a:r>
            <a:endParaRPr lang="en-US" altLang="zh-CN" sz="1800" dirty="0"/>
          </a:p>
        </p:txBody>
      </p:sp>
      <p:sp>
        <p:nvSpPr>
          <p:cNvPr id="3" name="QB_6_AN.29_1#ea0b352c6.blank?vop=1&amp;pid=e8255fa4f&amp;color=0,0,0&amp;vpa=10&amp;vtp=1&amp;bbb=1"/>
          <p:cNvSpPr/>
          <p:nvPr/>
        </p:nvSpPr>
        <p:spPr>
          <a:xfrm>
            <a:off x="2552160" y="1037082"/>
            <a:ext cx="16652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transmitted</a:t>
            </a:r>
            <a:endParaRPr lang="en-US" altLang="zh-CN" dirty="0"/>
          </a:p>
        </p:txBody>
      </p:sp>
      <p:sp>
        <p:nvSpPr>
          <p:cNvPr id="4" name="QB_6_AS.30_1#ea0b352c6?vop=1&amp;pid=e8255fa4f&amp;color=0,0,0&amp;vtp=1&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句意为：1964年，该典礼通过卫星向50多个国家转播。分析句子可知，transmit在句中作谓语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，和主语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之间是被动关系，再根据时间状语in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1964可知，此处应用一般过去时的被动语态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，主语是单数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transmitted。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c04ef4810?vop=1&amp;pid=e8255fa4f&amp;color=0,0,0&amp;vtp=1&amp;bt=1&amp;bbb=1&amp;hb=1"/>
          <p:cNvSpPr/>
          <p:nvPr/>
        </p:nvSpPr>
        <p:spPr>
          <a:xfrm>
            <a:off x="832104" y="1078992"/>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tailored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technology-driven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agricultural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科学技术|农业转型）</a:t>
            </a:r>
            <a:endParaRPr lang="en-US" altLang="zh-CN" dirty="0"/>
          </a:p>
        </p:txBody>
      </p:sp>
      <p:sp>
        <p:nvSpPr>
          <p:cNvPr id="3" name="QB_6_AN.32_1#c04ef4810.blank?vop=1&amp;pid=e8255fa4f&amp;color=0,0,0&amp;vpa=11&amp;vtp=1&amp;bbb=1"/>
          <p:cNvSpPr/>
          <p:nvPr/>
        </p:nvSpPr>
        <p:spPr>
          <a:xfrm>
            <a:off x="850360" y="1454912"/>
            <a:ext cx="1068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signalling</a:t>
            </a:r>
            <a:endParaRPr lang="en-US" altLang="zh-CN" dirty="0"/>
          </a:p>
        </p:txBody>
      </p:sp>
      <p:sp>
        <p:nvSpPr>
          <p:cNvPr id="4" name="QB_6_AS.33_1#c04ef4810?vop=1&amp;pid=e8255fa4f&amp;color=0,0,0&amp;vtp=1&amp;bbb=1&amp;hb=1"/>
          <p:cNvSpPr/>
          <p:nvPr/>
        </p:nvSpPr>
        <p:spPr>
          <a:xfrm>
            <a:off x="832104" y="231730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句意为：专家表示，中国已将发展农业新质生产力作为战略重点，这标志着（中国）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农业正朝着定制化、</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科技驱动型增长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（模式）转变。分析句子可知，设空处应用非谓语动词作状语，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此处表示自然而然的结果，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应用现在分词形式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。故填signalling。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1c3eb7c6?pid=efdb01d83&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4_1#a4b0347d7?vop=1&amp;pid=e1c3eb7c6&amp;color=0,0,0&amp;vtp=1&amp;bbb=1&amp;hb=1"/>
          <p:cNvSpPr/>
          <p:nvPr/>
        </p:nvSpPr>
        <p:spPr>
          <a:xfrm>
            <a:off x="832104" y="142240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passengers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B_6_AN.35_1#a4b0347d7.blank?vop=1&amp;pid=e1c3eb7c6&amp;color=0,0,0&amp;vpa=12&amp;vtp=1&amp;bbb=1"/>
          <p:cNvSpPr/>
          <p:nvPr/>
        </p:nvSpPr>
        <p:spPr>
          <a:xfrm>
            <a:off x="2641060" y="1391920"/>
            <a:ext cx="395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endParaRPr lang="en-US" altLang="zh-CN" dirty="0"/>
          </a:p>
        </p:txBody>
      </p:sp>
      <p:sp>
        <p:nvSpPr>
          <p:cNvPr id="5" name="QB_6_AS.36_1#a4b0347d7?vop=1&amp;pid=e1c3eb7c6&amp;color=0,0,0&amp;vtp=1&amp;bbb=1&amp;hb=1"/>
          <p:cNvSpPr/>
          <p:nvPr/>
        </p:nvSpPr>
        <p:spPr>
          <a:xfrm>
            <a:off x="832104" y="22480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句意为：飞机上的乘客一坐下来就被要求按指示系好安全带。分析句子可知，此处为固定短语on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“在飞机（船、火车）上”。故填on。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6a83083f2?vop=1&amp;pid=e1c3eb7c6&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endParaRPr lang="en-US" altLang="zh-CN" sz="1800" dirty="0"/>
          </a:p>
        </p:txBody>
      </p:sp>
      <p:sp>
        <p:nvSpPr>
          <p:cNvPr id="3" name="QB_6_AN.38_1#6a83083f2.blank?vop=1&amp;pid=e1c3eb7c6&amp;color=0,0,0&amp;vpa=13&amp;vtp=1&amp;bbb=1"/>
          <p:cNvSpPr/>
          <p:nvPr/>
        </p:nvSpPr>
        <p:spPr>
          <a:xfrm>
            <a:off x="6952710" y="1037082"/>
            <a:ext cx="661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when</a:t>
            </a:r>
            <a:endParaRPr lang="en-US" altLang="zh-CN" dirty="0"/>
          </a:p>
        </p:txBody>
      </p:sp>
      <p:sp>
        <p:nvSpPr>
          <p:cNvPr id="4" name="QB_6_AS.39_1#6a83083f2?vop=1&amp;pid=e1c3eb7c6&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句意为：当我们再次吃它时，我们就会解锁那段被爱和被照顾的时光的记忆。分析句子可知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，此处考查定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语从句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，先行词为a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time，关系词在从句中作时间状语，所以应用关系副词when引导定语从句。故填when。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1b2d0f0f5?vop=1&amp;pid=e1c3eb7c6&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endParaRPr lang="en-US" altLang="zh-CN" sz="1800" dirty="0"/>
          </a:p>
        </p:txBody>
      </p:sp>
      <p:sp>
        <p:nvSpPr>
          <p:cNvPr id="3" name="QB_6_AN.41_1#1b2d0f0f5.blank?vop=1&amp;pid=e1c3eb7c6&amp;color=0,0,0&amp;vpa=14&amp;vtp=1&amp;bbb=1"/>
          <p:cNvSpPr/>
          <p:nvPr/>
        </p:nvSpPr>
        <p:spPr>
          <a:xfrm>
            <a:off x="4831810" y="1037082"/>
            <a:ext cx="344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4" name="QB_6_AS.42_1#1b2d0f0f5?vop=1&amp;pid=e1c3eb7c6&amp;color=0,0,0&amp;vtp=1&amp;bbb=1"/>
          <p:cNvSpPr/>
          <p:nvPr/>
        </p:nvSpPr>
        <p:spPr>
          <a:xfrm>
            <a:off x="832104" y="14859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句意为：她感到紧张，对自己越来越缺乏信心。固定短语be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意为“缺乏</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”。故填in。</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a779edc2e?vop=1&amp;pid=e1c3eb7c6&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band.</a:t>
            </a:r>
            <a:endParaRPr lang="en-US" altLang="zh-CN" sz="1800" dirty="0"/>
          </a:p>
        </p:txBody>
      </p:sp>
      <p:sp>
        <p:nvSpPr>
          <p:cNvPr id="3" name="QB_6_AN.44_1#a779edc2e.blank?vop=1&amp;pid=e1c3eb7c6&amp;color=0,0,0&amp;vpa=15&amp;vtp=1&amp;bbb=1"/>
          <p:cNvSpPr/>
          <p:nvPr/>
        </p:nvSpPr>
        <p:spPr>
          <a:xfrm>
            <a:off x="5295360" y="1037082"/>
            <a:ext cx="395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endParaRPr lang="en-US" altLang="zh-CN" dirty="0"/>
          </a:p>
        </p:txBody>
      </p:sp>
      <p:sp>
        <p:nvSpPr>
          <p:cNvPr id="4" name="QB_6_AS.45_1#a779edc2e?vop=1&amp;pid=e1c3eb7c6&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句意为：他和他的家人都热衷于这个著名乐队的音乐会。固定搭配be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sth意为“热衷于某事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932d8f03?pid=78826a299&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fcf1362b3?vop=1&amp;pid=c932d8f03&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自从我离开那里以后，那座城市已变得几乎认不出了。</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1800" dirty="0"/>
          </a:p>
        </p:txBody>
      </p:sp>
      <p:sp>
        <p:nvSpPr>
          <p:cNvPr id="4" name="QB_5_AN.47_1#fcf1362b3.blank?vop=1&amp;pid=c932d8f03&amp;color=0,0,0&amp;vpa=16&amp;vtp=1&amp;bbb=1"/>
          <p:cNvSpPr/>
          <p:nvPr/>
        </p:nvSpPr>
        <p:spPr>
          <a:xfrm>
            <a:off x="3796760" y="1777365"/>
            <a:ext cx="839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beyond</a:t>
            </a:r>
            <a:endParaRPr lang="en-US" altLang="zh-CN" dirty="0"/>
          </a:p>
        </p:txBody>
      </p:sp>
      <p:sp>
        <p:nvSpPr>
          <p:cNvPr id="5" name="QB_5_AN.48_1#fcf1362b3.blank?vop=1&amp;pid=c932d8f03&amp;color=0,0,0&amp;vpa=17&amp;vtp=1&amp;bbb=1"/>
          <p:cNvSpPr/>
          <p:nvPr/>
        </p:nvSpPr>
        <p:spPr>
          <a:xfrm>
            <a:off x="4812760" y="1777365"/>
            <a:ext cx="1208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recognition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9_1#e1b41371c?vop=1&amp;pid=c932d8f03&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我期待我儿子能够保持家庭传统。（carry）</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B_5_AN.50_1#e1b41371c.blank?vop=1&amp;pid=c932d8f03&amp;color=0,0,0&amp;vpa=18&amp;vtp=1&amp;bbb=1"/>
          <p:cNvSpPr/>
          <p:nvPr/>
        </p:nvSpPr>
        <p:spPr>
          <a:xfrm>
            <a:off x="2869660" y="1434965"/>
            <a:ext cx="636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carry</a:t>
            </a:r>
            <a:endParaRPr lang="en-US" altLang="zh-CN" dirty="0"/>
          </a:p>
        </p:txBody>
      </p:sp>
      <p:sp>
        <p:nvSpPr>
          <p:cNvPr id="4" name="QB_5_AN.51_1#e1b41371c.blank?vop=1&amp;pid=c932d8f03&amp;color=0,0,0&amp;vpa=19&amp;vtp=1&amp;bbb=1"/>
          <p:cNvSpPr/>
          <p:nvPr/>
        </p:nvSpPr>
        <p:spPr>
          <a:xfrm>
            <a:off x="3669760" y="1447665"/>
            <a:ext cx="395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endParaRPr lang="en-US" altLang="zh-CN" dirty="0"/>
          </a:p>
        </p:txBody>
      </p:sp>
      <p:sp>
        <p:nvSpPr>
          <p:cNvPr id="5" name="QB_5_AN.52_1#e1b41371c.blank?vop=1&amp;pid=c932d8f03&amp;color=0,0,0&amp;vpa=20&amp;vtp=1&amp;bbb=1"/>
          <p:cNvSpPr/>
          <p:nvPr/>
        </p:nvSpPr>
        <p:spPr>
          <a:xfrm>
            <a:off x="4215860" y="14476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6" name="QB_5_AN.53_1#e1b41371c.blank?vop=1&amp;pid=c932d8f03&amp;color=0,0,0&amp;vpa=21&amp;vtp=1&amp;bbb=1"/>
          <p:cNvSpPr/>
          <p:nvPr/>
        </p:nvSpPr>
        <p:spPr>
          <a:xfrm>
            <a:off x="4800060" y="1434965"/>
            <a:ext cx="763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family</a:t>
            </a:r>
            <a:endParaRPr lang="en-US" altLang="zh-CN" dirty="0"/>
          </a:p>
        </p:txBody>
      </p:sp>
      <p:sp>
        <p:nvSpPr>
          <p:cNvPr id="7" name="QB_5_AN.54_1#e1b41371c.blank?vop=1&amp;pid=c932d8f03&amp;color=0,0,0&amp;vpa=22&amp;vtp=1&amp;bbb=1"/>
          <p:cNvSpPr/>
          <p:nvPr/>
        </p:nvSpPr>
        <p:spPr>
          <a:xfrm>
            <a:off x="5701760" y="1447665"/>
            <a:ext cx="14874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tradition（s）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f53afdfb2.fixed?pid=ed6e4919c&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Period</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5400" dirty="0"/>
          </a:p>
        </p:txBody>
      </p:sp>
      <p:sp>
        <p:nvSpPr>
          <p:cNvPr id="3" name="C_2_BD#f53afdfb2.fixed?pid=ed6e4919c&amp;color=255,255,255&amp;vtp=1&amp;bbb=1&amp;hb=1"/>
          <p:cNvSpPr/>
          <p:nvPr/>
        </p:nvSpPr>
        <p:spPr>
          <a:xfrm>
            <a:off x="2386584" y="2807208"/>
            <a:ext cx="7223760" cy="1435608"/>
          </a:xfrm>
          <a:prstGeom prst="rect">
            <a:avLst/>
          </a:prstGeom>
          <a:noFill/>
        </p:spPr>
        <p:txBody>
          <a:bodyPr wrap="none" lIns="0" tIns="0" rIns="0" bIns="0" rtlCol="0" anchor="ctr"/>
          <a:lstStyle/>
          <a:p>
            <a:pPr algn="ctr">
              <a:lnSpc>
                <a:spcPts val="5200"/>
              </a:lnSpc>
            </a:pP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Speaking</a:t>
            </a:r>
            <a:r>
              <a:rPr lang="en-US" altLang="zh-CN" sz="43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3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300"/>
              </a:lnSpc>
            </a:pPr>
            <a:r>
              <a:rPr lang="en-US" altLang="zh-CN" sz="43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&amp;</a:t>
            </a:r>
            <a:r>
              <a:rPr lang="en-US" altLang="zh-CN" sz="4300" b="1" i="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Thinking</a:t>
            </a:r>
            <a:endParaRPr lang="en-US" altLang="zh-CN" sz="43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5_1#4ab125e1a?vop=1&amp;pid=c932d8f03&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救援人员仍在瓦砾中挖掘，希望能找到幸存者。（hope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escuers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survivors.</a:t>
            </a:r>
            <a:endParaRPr lang="en-US" altLang="zh-CN" sz="1800" dirty="0"/>
          </a:p>
        </p:txBody>
      </p:sp>
      <p:sp>
        <p:nvSpPr>
          <p:cNvPr id="3" name="QB_5_AN.56_1#4ab125e1a.blank?vop=1&amp;pid=c932d8f03&amp;color=0,0,0&amp;vpa=23&amp;vtp=1&amp;bbb=1"/>
          <p:cNvSpPr/>
          <p:nvPr/>
        </p:nvSpPr>
        <p:spPr>
          <a:xfrm>
            <a:off x="4800060" y="14476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4" name="QB_5_AN.57_1#4ab125e1a.blank?vop=1&amp;pid=c932d8f03&amp;color=0,0,0&amp;vpa=24&amp;vtp=1&amp;bbb=1"/>
          <p:cNvSpPr/>
          <p:nvPr/>
        </p:nvSpPr>
        <p:spPr>
          <a:xfrm>
            <a:off x="5257260" y="14476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5" name="QB_5_AN.58_1#4ab125e1a.blank?vop=1&amp;pid=c932d8f03&amp;color=0,0,0&amp;vpa=25&amp;vtp=1&amp;bbb=1"/>
          <p:cNvSpPr/>
          <p:nvPr/>
        </p:nvSpPr>
        <p:spPr>
          <a:xfrm>
            <a:off x="5866860" y="1434965"/>
            <a:ext cx="611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hope</a:t>
            </a:r>
            <a:endParaRPr lang="en-US" altLang="zh-CN" dirty="0"/>
          </a:p>
        </p:txBody>
      </p:sp>
      <p:sp>
        <p:nvSpPr>
          <p:cNvPr id="6" name="QB_5_AN.59_1#4ab125e1a.blank?vop=1&amp;pid=c932d8f03&amp;color=0,0,0&amp;vpa=26&amp;vtp=1&amp;bbb=1"/>
          <p:cNvSpPr/>
          <p:nvPr/>
        </p:nvSpPr>
        <p:spPr>
          <a:xfrm>
            <a:off x="6616160" y="14476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
        <p:nvSpPr>
          <p:cNvPr id="7" name="QB_5_AN.60_1#4ab125e1a.blank?vop=1&amp;pid=c932d8f03&amp;color=0,0,0&amp;vpa=27&amp;vtp=1&amp;bbb=1"/>
          <p:cNvSpPr/>
          <p:nvPr/>
        </p:nvSpPr>
        <p:spPr>
          <a:xfrm>
            <a:off x="7124160" y="1434965"/>
            <a:ext cx="827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finding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1_1#605840388?vop=1&amp;pid=c932d8f03&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每个人都渴望成功，但不是每个人都有勇气与决心去追求成功。（desire）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dirty="0"/>
          </a:p>
        </p:txBody>
      </p:sp>
      <p:sp>
        <p:nvSpPr>
          <p:cNvPr id="3" name="QB_5_AN.62_1#605840388.blank?vop=1&amp;pid=c932d8f03&amp;color=0,0,0&amp;vpa=28&amp;vtp=1&amp;bbb=1"/>
          <p:cNvSpPr/>
          <p:nvPr/>
        </p:nvSpPr>
        <p:spPr>
          <a:xfrm>
            <a:off x="2260060" y="1468620"/>
            <a:ext cx="611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a/the</a:t>
            </a:r>
            <a:endParaRPr lang="en-US" altLang="zh-CN" dirty="0"/>
          </a:p>
        </p:txBody>
      </p:sp>
      <p:sp>
        <p:nvSpPr>
          <p:cNvPr id="4" name="QB_5_AN.63_1#605840388.blank?vop=1&amp;pid=c932d8f03&amp;color=0,0,0&amp;vpa=29&amp;vtp=1&amp;bbb=1"/>
          <p:cNvSpPr/>
          <p:nvPr/>
        </p:nvSpPr>
        <p:spPr>
          <a:xfrm>
            <a:off x="3060160" y="1468620"/>
            <a:ext cx="712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desire</a:t>
            </a:r>
            <a:endParaRPr lang="en-US" altLang="zh-CN" dirty="0"/>
          </a:p>
        </p:txBody>
      </p:sp>
      <p:sp>
        <p:nvSpPr>
          <p:cNvPr id="5" name="QB_5_AN.64_1#605840388.blank?vop=1&amp;pid=c932d8f03&amp;color=0,0,0&amp;vpa=30&amp;vtp=1&amp;bbb=1"/>
          <p:cNvSpPr/>
          <p:nvPr/>
        </p:nvSpPr>
        <p:spPr>
          <a:xfrm>
            <a:off x="3949160" y="1468620"/>
            <a:ext cx="433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endParaRPr lang="en-US" altLang="zh-CN" dirty="0"/>
          </a:p>
        </p:txBody>
      </p:sp>
      <p:sp>
        <p:nvSpPr>
          <p:cNvPr id="6" name="QB_5_AN.65_1#605840388.blank?vop=1&amp;pid=c932d8f03&amp;color=0,0,0&amp;vpa=31&amp;vtp=1&amp;bbb=1"/>
          <p:cNvSpPr/>
          <p:nvPr/>
        </p:nvSpPr>
        <p:spPr>
          <a:xfrm>
            <a:off x="4533360" y="1468620"/>
            <a:ext cx="852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success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6_1#aa1d006a3?vop=1&amp;pid=c932d8f03&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他不仅许了诺言，还遵守了诺言。</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p:txBody>
      </p:sp>
      <p:sp>
        <p:nvSpPr>
          <p:cNvPr id="3" name="QB_5_AN.67_1#aa1d006a3.blank?vop=1&amp;pid=c932d8f03&amp;color=0,0,0&amp;vpa=32&amp;vtp=1&amp;bbb=1"/>
          <p:cNvSpPr/>
          <p:nvPr/>
        </p:nvSpPr>
        <p:spPr>
          <a:xfrm>
            <a:off x="837660" y="1447665"/>
            <a:ext cx="509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a:t>
            </a:r>
            <a:endParaRPr lang="en-US" altLang="zh-CN" dirty="0"/>
          </a:p>
        </p:txBody>
      </p:sp>
      <p:sp>
        <p:nvSpPr>
          <p:cNvPr id="4" name="QB_5_AN.68_1#aa1d006a3.blank?vop=1&amp;pid=c932d8f03&amp;color=0,0,0&amp;vpa=33&amp;vtp=1&amp;bbb=1"/>
          <p:cNvSpPr/>
          <p:nvPr/>
        </p:nvSpPr>
        <p:spPr>
          <a:xfrm>
            <a:off x="1498060" y="1434965"/>
            <a:ext cx="573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only</a:t>
            </a:r>
            <a:endParaRPr lang="en-US" altLang="zh-CN" dirty="0"/>
          </a:p>
        </p:txBody>
      </p:sp>
      <p:sp>
        <p:nvSpPr>
          <p:cNvPr id="5" name="QB_5_AN.69_1#aa1d006a3.blank?vop=1&amp;pid=c932d8f03&amp;color=0,0,0&amp;vpa=34&amp;vtp=1&amp;bbb=1"/>
          <p:cNvSpPr/>
          <p:nvPr/>
        </p:nvSpPr>
        <p:spPr>
          <a:xfrm>
            <a:off x="2183860" y="1447665"/>
            <a:ext cx="458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did</a:t>
            </a:r>
            <a:endParaRPr lang="en-US" altLang="zh-CN" dirty="0"/>
          </a:p>
        </p:txBody>
      </p:sp>
      <p:sp>
        <p:nvSpPr>
          <p:cNvPr id="6" name="QB_5_AN.70_1#aa1d006a3.blank?vop=1&amp;pid=c932d8f03&amp;color=0,0,0&amp;vpa=35&amp;vtp=1&amp;bbb=1"/>
          <p:cNvSpPr/>
          <p:nvPr/>
        </p:nvSpPr>
        <p:spPr>
          <a:xfrm>
            <a:off x="4819110" y="1447665"/>
            <a:ext cx="458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a:t>
            </a:r>
            <a:endParaRPr lang="en-US" altLang="zh-CN" dirty="0"/>
          </a:p>
        </p:txBody>
      </p:sp>
      <p:sp>
        <p:nvSpPr>
          <p:cNvPr id="7" name="QB_5_AN.71_1#aa1d006a3.blank?vop=1&amp;pid=c932d8f03&amp;color=0,0,0&amp;vpa=36&amp;vtp=1&amp;bbb=1"/>
          <p:cNvSpPr/>
          <p:nvPr/>
        </p:nvSpPr>
        <p:spPr>
          <a:xfrm>
            <a:off x="5403310" y="1447665"/>
            <a:ext cx="534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also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ede54356?pid=78826a299&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72_1#d7691e09d?vop=1&amp;pid=3ede54356&amp;color=0,0,0&amp;vtp=1&amp;bbb=1&amp;hb=1"/>
          <p:cNvSpPr/>
          <p:nvPr/>
        </p:nvSpPr>
        <p:spPr>
          <a:xfrm>
            <a:off x="832104" y="1422400"/>
            <a:ext cx="10533888" cy="2451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主题：太空育种 | 词数：约233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breeding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（育种）</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#1.1.1</a:t>
            </a:r>
            <a:endParaRPr lang="en-US" altLang="zh-CN" dirty="0"/>
          </a:p>
        </p:txBody>
      </p:sp>
      <p:sp>
        <p:nvSpPr>
          <p:cNvPr id="4" name="QM_5_AN.73_1#d7691e09d.blank?vop=1&amp;pid=3ede54356&amp;color=0,0,0&amp;vpa=37&amp;vtp=1&amp;bbb=1"/>
          <p:cNvSpPr/>
          <p:nvPr/>
        </p:nvSpPr>
        <p:spPr>
          <a:xfrm>
            <a:off x="5676741" y="2230120"/>
            <a:ext cx="1500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announcement</a:t>
            </a:r>
            <a:endParaRPr lang="en-US" altLang="zh-CN" dirty="0"/>
          </a:p>
        </p:txBody>
      </p:sp>
      <p:sp>
        <p:nvSpPr>
          <p:cNvPr id="5" name="QM_5_AN.74_1#d7691e09d.blank?vop=1&amp;pid=3ede54356&amp;color=0,0,0&amp;vpa=38&amp;vtp=1&amp;bbb=1"/>
          <p:cNvSpPr/>
          <p:nvPr/>
        </p:nvSpPr>
        <p:spPr>
          <a:xfrm>
            <a:off x="4622260" y="3068320"/>
            <a:ext cx="11191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seen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5_1#d7691e09d?vop=1&amp;pid=3ede54356&amp;color=0,0,0&amp;mp=1&amp;vtp=1&amp;bt=1&amp;bbb=1&amp;hb=1"/>
          <p:cNvSpPr/>
          <p:nvPr/>
        </p:nvSpPr>
        <p:spPr>
          <a:xfrm>
            <a:off x="832104" y="1078992"/>
            <a:ext cx="10533888" cy="466725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（主食）</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breeding.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peppers,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space-bred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Shenzhou</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high-quality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high-production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（year）.What's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high-quality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Shenzhou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spacecraft,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vegetables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peppers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tomatoes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peppers,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vitamin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considerable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households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breeding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varieties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tastes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
        <p:nvSpPr>
          <p:cNvPr id="3" name="QM_5_AN.76_1#d7691e09d.blank?vop=1&amp;pid=3ede54356&amp;color=0,0,0&amp;mp=1&amp;vpa=39&amp;vtp=1&amp;bbb=1"/>
          <p:cNvSpPr/>
          <p:nvPr/>
        </p:nvSpPr>
        <p:spPr>
          <a:xfrm>
            <a:off x="812260" y="1423289"/>
            <a:ext cx="801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greatly</a:t>
            </a:r>
            <a:endParaRPr lang="en-US" altLang="zh-CN" dirty="0"/>
          </a:p>
        </p:txBody>
      </p:sp>
      <p:sp>
        <p:nvSpPr>
          <p:cNvPr id="4" name="QM_5_AN.77_1#d7691e09d.blank?vop=1&amp;pid=3ede54356&amp;color=0,0,0&amp;mp=1&amp;vpa=40&amp;vtp=1&amp;bbb=1"/>
          <p:cNvSpPr/>
          <p:nvPr/>
        </p:nvSpPr>
        <p:spPr>
          <a:xfrm>
            <a:off x="7403560" y="1829689"/>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5" name="QM_5_AN.78_1#d7691e09d.blank?vop=1&amp;pid=3ede54356&amp;color=0,0,0&amp;mp=1&amp;vpa=41&amp;vtp=1&amp;bbb=1"/>
          <p:cNvSpPr/>
          <p:nvPr/>
        </p:nvSpPr>
        <p:spPr>
          <a:xfrm>
            <a:off x="1123410" y="2223389"/>
            <a:ext cx="801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carried</a:t>
            </a:r>
            <a:endParaRPr lang="en-US" altLang="zh-CN" dirty="0"/>
          </a:p>
        </p:txBody>
      </p:sp>
      <p:sp>
        <p:nvSpPr>
          <p:cNvPr id="6" name="QM_5_AN.79_1#d7691e09d.blank?vop=1&amp;pid=3ede54356&amp;color=0,0,0&amp;mp=1&amp;vpa=42&amp;vtp=1&amp;bbb=1"/>
          <p:cNvSpPr/>
          <p:nvPr/>
        </p:nvSpPr>
        <p:spPr>
          <a:xfrm>
            <a:off x="6106001" y="2604389"/>
            <a:ext cx="649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years</a:t>
            </a:r>
            <a:endParaRPr lang="en-US" altLang="zh-CN" dirty="0"/>
          </a:p>
        </p:txBody>
      </p:sp>
      <p:sp>
        <p:nvSpPr>
          <p:cNvPr id="7" name="QM_5_AN.80_1#d7691e09d.blank?vop=1&amp;pid=3ede54356&amp;color=0,0,0&amp;mp=1&amp;vpa=43&amp;vtp=1&amp;bbb=1"/>
          <p:cNvSpPr/>
          <p:nvPr/>
        </p:nvSpPr>
        <p:spPr>
          <a:xfrm>
            <a:off x="812260" y="3391789"/>
            <a:ext cx="903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creating</a:t>
            </a:r>
            <a:endParaRPr lang="en-US" altLang="zh-CN" dirty="0"/>
          </a:p>
        </p:txBody>
      </p:sp>
      <p:sp>
        <p:nvSpPr>
          <p:cNvPr id="8" name="QM_5_AN.81_1#d7691e09d.blank?vop=1&amp;pid=3ede54356&amp;color=0,0,0&amp;mp=1&amp;vpa=44&amp;vtp=1&amp;bbb=1"/>
          <p:cNvSpPr/>
          <p:nvPr/>
        </p:nvSpPr>
        <p:spPr>
          <a:xfrm>
            <a:off x="5174710" y="4585589"/>
            <a:ext cx="11572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served</a:t>
            </a:r>
            <a:endParaRPr lang="en-US" altLang="zh-CN" dirty="0"/>
          </a:p>
        </p:txBody>
      </p:sp>
      <p:sp>
        <p:nvSpPr>
          <p:cNvPr id="9" name="QM_5_AN.82_1#d7691e09d.blank?vop=1&amp;pid=3ede54356&amp;color=0,0,0&amp;mp=1&amp;vpa=45&amp;vtp=1"/>
          <p:cNvSpPr/>
          <p:nvPr/>
        </p:nvSpPr>
        <p:spPr>
          <a:xfrm>
            <a:off x="1593310" y="4979289"/>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M_5_AN.83_1#d7691e09d.blank?vop=1&amp;pid=3ede54356&amp;color=0,0,0&amp;mp=1&amp;vpa=46&amp;vtp=1&amp;bbb=1"/>
          <p:cNvSpPr/>
          <p:nvPr/>
        </p:nvSpPr>
        <p:spPr>
          <a:xfrm>
            <a:off x="837660" y="5363083"/>
            <a:ext cx="5095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11" name="QM_5_EX.84_1#d7691e09d?vop=1&amp;pid=3ede54356&amp;color=0,0,0&amp;vtp=1&amp;bbb=1"/>
          <p:cNvSpPr/>
          <p:nvPr/>
        </p:nvSpPr>
        <p:spPr>
          <a:xfrm>
            <a:off x="832104" y="5745480"/>
            <a:ext cx="10533888" cy="341630"/>
          </a:xfrm>
          <a:prstGeom prst="rect">
            <a:avLst/>
          </a:prstGeom>
          <a:noFill/>
        </p:spPr>
        <p:txBody>
          <a:bodyPr wrap="none" lIns="0" tIns="0" rIns="0" bIns="0" rtlCol="0" anchor="t"/>
          <a:lstStyle/>
          <a:p>
            <a:pPr algn="l">
              <a:lnSpc>
                <a:spcPts val="30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主要介绍了中国载人航天工程在太空育种方面的进展和成果等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11">
                                            <p:bg/>
                                          </p:spTgt>
                                        </p:tgtEl>
                                        <p:attrNameLst>
                                          <p:attrName>style.visibility</p:attrName>
                                        </p:attrNameLst>
                                      </p:cBhvr>
                                      <p:to>
                                        <p:strVal val="visible"/>
                                      </p:to>
                                    </p:set>
                                    <p:anim calcmode="lin" valueType="num">
                                      <p:cBhvr additive="base">
                                        <p:cTn id="8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11">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1">
                                            <p:txEl>
                                              <p:pRg st="0" end="0"/>
                                            </p:txEl>
                                          </p:spTgt>
                                        </p:tgtEl>
                                        <p:attrNameLst>
                                          <p:attrName>style.visibility</p:attrName>
                                        </p:attrNameLst>
                                      </p:cBhvr>
                                      <p:to>
                                        <p:strVal val="visible"/>
                                      </p:to>
                                    </p:set>
                                    <p:anim calcmode="lin" valueType="num">
                                      <p:cBhvr additive="base">
                                        <p:cTn id="9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5_1#53f926852?vop=1&amp;pid=d7691e09d&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800" dirty="0"/>
          </a:p>
        </p:txBody>
      </p:sp>
      <p:sp>
        <p:nvSpPr>
          <p:cNvPr id="3" name="QB_6_AN.86_1#53f926852.blank?vop=1&amp;pid=d7691e09d&amp;color=0,0,0&amp;vpa=47&amp;vtp=1&amp;bbb=1"/>
          <p:cNvSpPr/>
          <p:nvPr/>
        </p:nvSpPr>
        <p:spPr>
          <a:xfrm>
            <a:off x="1028160" y="1037082"/>
            <a:ext cx="1500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announcement</a:t>
            </a:r>
            <a:endParaRPr lang="en-US" altLang="zh-CN" dirty="0"/>
          </a:p>
        </p:txBody>
      </p:sp>
      <p:sp>
        <p:nvSpPr>
          <p:cNvPr id="4" name="QB_6_AS.87_1#53f926852?vop=1&amp;pid=d7691e09d&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句意为：随着中国载人航天工程办公室发布航天育种实验项目征集公告，中国的“太空温室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”已经准备好迎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接更多新物种的种植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，因为近年来在太空中巡游的作物品种显著增加。设空处应用名词，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announce的名词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announcement，意为“公告”。故填announcement。</a:t>
            </a:r>
            <a:endParaRPr lang="en-US" altLang="zh-CN" dirty="0"/>
          </a:p>
        </p:txBody>
      </p:sp>
      <p:sp>
        <p:nvSpPr>
          <p:cNvPr id="5" name="QB_6_BD.88_1#d6273bc61?vop=1&amp;pid=d7691e09d&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6" name="QB_6_AN.89_1#d6273bc61.blank?vop=1&amp;pid=d7691e09d&amp;color=0,0,0&amp;vpa=48&amp;vtp=1&amp;bbb=1"/>
          <p:cNvSpPr/>
          <p:nvPr/>
        </p:nvSpPr>
        <p:spPr>
          <a:xfrm>
            <a:off x="1053560" y="2688653"/>
            <a:ext cx="11191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seen</a:t>
            </a:r>
            <a:endParaRPr lang="en-US" altLang="zh-CN" dirty="0"/>
          </a:p>
        </p:txBody>
      </p:sp>
      <p:sp>
        <p:nvSpPr>
          <p:cNvPr id="7" name="QB_6_AS.90_1#d6273bc61?vop=1&amp;pid=d7691e09d&amp;color=0,0,0&amp;vtp=1&amp;bbb=1&amp;hb=1"/>
          <p:cNvSpPr/>
          <p:nvPr/>
        </p:nvSpPr>
        <p:spPr>
          <a:xfrm>
            <a:off x="832104" y="315087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句意见上一题解析。设空处作从句的谓语，根据从句主语recent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years和句意可知，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设空处应用现在完成时，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且主语为名词复数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，所以助动词应用have。故填have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endParaRPr lang="en-US" altLang="zh-CN" dirty="0"/>
          </a:p>
        </p:txBody>
      </p:sp>
      <p:sp>
        <p:nvSpPr>
          <p:cNvPr id="8" name="QB_6_BD.91_1#4866de75b?vop=1&amp;pid=d7691e09d&amp;color=0,0,0&amp;vtp=1&amp;bbb=1"/>
          <p:cNvSpPr/>
          <p:nvPr/>
        </p:nvSpPr>
        <p:spPr>
          <a:xfrm>
            <a:off x="832104" y="396563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9" name="QB_6_AN.92_1#4866de75b.blank?vop=1&amp;pid=d7691e09d&amp;color=0,0,0&amp;vpa=49&amp;vtp=1&amp;bbb=1"/>
          <p:cNvSpPr/>
          <p:nvPr/>
        </p:nvSpPr>
        <p:spPr>
          <a:xfrm>
            <a:off x="1040860" y="3911028"/>
            <a:ext cx="801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greatly</a:t>
            </a:r>
            <a:endParaRPr lang="en-US" altLang="zh-CN" dirty="0"/>
          </a:p>
        </p:txBody>
      </p:sp>
      <p:sp>
        <p:nvSpPr>
          <p:cNvPr id="10" name="QB_6_AS.93_1#4866de75b?vop=1&amp;pid=d7691e09d&amp;color=0,0,0&amp;vtp=1&amp;bbb=1&amp;hb=1"/>
          <p:cNvSpPr/>
          <p:nvPr/>
        </p:nvSpPr>
        <p:spPr>
          <a:xfrm>
            <a:off x="832104" y="438594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句意为：主食作物和蔬菜作物是航天育种后在地面上得到大力推广的主要品种。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设空处应用副词作状语，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promoted。故填greatly。</a:t>
            </a:r>
            <a:endParaRPr lang="en-US" altLang="zh-CN" dirty="0"/>
          </a:p>
        </p:txBody>
      </p:sp>
      <p:sp>
        <p:nvSpPr>
          <p:cNvPr id="11" name="QB_6_BD.94_1#3f70f582a?vop=1&amp;pid=d7691e09d&amp;color=0,0,0&amp;vtp=1&amp;bbb=1"/>
          <p:cNvSpPr/>
          <p:nvPr/>
        </p:nvSpPr>
        <p:spPr>
          <a:xfrm>
            <a:off x="832104" y="521341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12" name="QB_6_AN.95_1#3f70f582a.blank?vop=1&amp;pid=d7691e09d&amp;color=0,0,0&amp;vpa=50&amp;vtp=1&amp;bbb=1"/>
          <p:cNvSpPr/>
          <p:nvPr/>
        </p:nvSpPr>
        <p:spPr>
          <a:xfrm>
            <a:off x="1040860" y="5171503"/>
            <a:ext cx="344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13" name="QB_6_AS.96_1#3f70f582a?vop=1&amp;pid=d7691e09d&amp;color=0,0,0&amp;vtp=1&amp;bbb=1"/>
          <p:cNvSpPr/>
          <p:nvPr/>
        </p:nvSpPr>
        <p:spPr>
          <a:xfrm>
            <a:off x="832104" y="562870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句意为：许多航天育种的作物现在已经被大量种植。固定搭配in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numbers表示“大量”。故填in。</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2">
                                            <p:bg/>
                                          </p:spTgt>
                                        </p:tgtEl>
                                        <p:attrNameLst>
                                          <p:attrName>style.visibility</p:attrName>
                                        </p:attrNameLst>
                                      </p:cBhvr>
                                      <p:to>
                                        <p:strVal val="visible"/>
                                      </p:to>
                                    </p:set>
                                    <p:anim calcmode="lin" valueType="num">
                                      <p:cBhvr additive="base">
                                        <p:cTn id="83"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 calcmode="lin" valueType="num">
                                      <p:cBhvr additive="base">
                                        <p:cTn id="8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3">
                                            <p:bg/>
                                          </p:spTgt>
                                        </p:tgtEl>
                                        <p:attrNameLst>
                                          <p:attrName>style.visibility</p:attrName>
                                        </p:attrNameLst>
                                      </p:cBhvr>
                                      <p:to>
                                        <p:strVal val="visible"/>
                                      </p:to>
                                    </p:set>
                                    <p:anim calcmode="lin" valueType="num">
                                      <p:cBhvr additive="base">
                                        <p:cTn id="9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bg/>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 calcmode="lin" valueType="num">
                                      <p:cBhvr additive="base">
                                        <p:cTn id="9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7_1#9530d587a?vop=1&amp;pid=d7691e09d&amp;color=0,0,0&amp;vtp=1&amp;bt=1&amp;bbb=1"/>
          <p:cNvSpPr/>
          <p:nvPr/>
        </p:nvSpPr>
        <p:spPr>
          <a:xfrm>
            <a:off x="832104" y="1078992"/>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98_1#9530d587a.blank?vop=1&amp;pid=d7691e09d&amp;color=0,0,0&amp;vpa=51&amp;vtp=1&amp;bbb=1"/>
          <p:cNvSpPr/>
          <p:nvPr/>
        </p:nvSpPr>
        <p:spPr>
          <a:xfrm>
            <a:off x="1040860" y="1038034"/>
            <a:ext cx="8016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carried</a:t>
            </a:r>
            <a:endParaRPr lang="en-US" altLang="zh-CN" dirty="0"/>
          </a:p>
        </p:txBody>
      </p:sp>
      <p:sp>
        <p:nvSpPr>
          <p:cNvPr id="4" name="QB_6_AS.99_1#9530d587a?vop=1&amp;pid=d7691e09d&amp;color=0,0,0&amp;vtp=1&amp;bbb=1&amp;hb=1"/>
          <p:cNvSpPr/>
          <p:nvPr/>
        </p:nvSpPr>
        <p:spPr>
          <a:xfrm>
            <a:off x="832104" y="1440751"/>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句意为：由神舟十号载人飞船携带的水稻品种在过去五年中已经培育出了近10个优质高产水稻新品种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空处为非谓语动词作定语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，carry与The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species之间构成逻辑上的被动关系，应用过去分词形式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6_BD.100_1#50a561837?vop=1&amp;pid=d7691e09d&amp;color=0,0,0&amp;vtp=1&amp;bbb=1"/>
          <p:cNvSpPr/>
          <p:nvPr/>
        </p:nvSpPr>
        <p:spPr>
          <a:xfrm>
            <a:off x="832104" y="2541015"/>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6" name="QB_6_AN.101_1#50a561837.blank?vop=1&amp;pid=d7691e09d&amp;color=0,0,0&amp;vpa=52&amp;vtp=1&amp;bbb=1"/>
          <p:cNvSpPr/>
          <p:nvPr/>
        </p:nvSpPr>
        <p:spPr>
          <a:xfrm>
            <a:off x="1053560" y="2487357"/>
            <a:ext cx="6492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years</a:t>
            </a:r>
            <a:endParaRPr lang="en-US" altLang="zh-CN" dirty="0"/>
          </a:p>
        </p:txBody>
      </p:sp>
      <p:sp>
        <p:nvSpPr>
          <p:cNvPr id="7" name="QB_6_AS.102_1#50a561837?vop=1&amp;pid=d7691e09d&amp;color=0,0,0&amp;vtp=1&amp;bbb=1"/>
          <p:cNvSpPr/>
          <p:nvPr/>
        </p:nvSpPr>
        <p:spPr>
          <a:xfrm>
            <a:off x="832104" y="2867468"/>
            <a:ext cx="10533888" cy="325565"/>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句意见上一题解析。year为可数名词，且根据空前的five可知，设空处应用名词复数形式。故填years。</a:t>
            </a:r>
            <a:endParaRPr lang="en-US" altLang="zh-CN" sz="1800" dirty="0"/>
          </a:p>
        </p:txBody>
      </p:sp>
      <p:sp>
        <p:nvSpPr>
          <p:cNvPr id="8" name="QB_6_BD.103_1#ec2218bfa?vop=1&amp;pid=d7691e09d&amp;color=0,0,0&amp;vtp=1&amp;bbb=1"/>
          <p:cNvSpPr/>
          <p:nvPr/>
        </p:nvSpPr>
        <p:spPr>
          <a:xfrm>
            <a:off x="832104" y="3246500"/>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9" name="QB_6_AN.104_1#ec2218bfa.blank?vop=1&amp;pid=d7691e09d&amp;color=0,0,0&amp;vpa=53&amp;vtp=1&amp;bbb=1"/>
          <p:cNvSpPr/>
          <p:nvPr/>
        </p:nvSpPr>
        <p:spPr>
          <a:xfrm>
            <a:off x="1040860" y="3192842"/>
            <a:ext cx="9032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creating</a:t>
            </a:r>
            <a:endParaRPr lang="en-US" altLang="zh-CN" dirty="0"/>
          </a:p>
        </p:txBody>
      </p:sp>
      <p:sp>
        <p:nvSpPr>
          <p:cNvPr id="10" name="QB_6_AS.105_1#ec2218bfa?vop=1&amp;pid=d7691e09d&amp;color=0,0,0&amp;vtp=1&amp;bbb=1&amp;hb=1"/>
          <p:cNvSpPr/>
          <p:nvPr/>
        </p:nvSpPr>
        <p:spPr>
          <a:xfrm>
            <a:off x="832104" y="3603878"/>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句意为：此外，在神舟系列载人飞船上已经培育了5,000多个优质蔬菜品种，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创造了几个新的蔬菜品种，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如太空辣椒和太空番茄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。设空处为非谓语动词作状语，此处表示自然而然的结果，应用现在分词形式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endParaRPr lang="en-US" altLang="zh-CN" dirty="0"/>
          </a:p>
        </p:txBody>
      </p:sp>
      <p:sp>
        <p:nvSpPr>
          <p:cNvPr id="11" name="QB_6_BD.106_1#ec844e8bc?vop=1&amp;pid=d7691e09d&amp;color=0,0,0&amp;vtp=1&amp;bbb=1"/>
          <p:cNvSpPr/>
          <p:nvPr/>
        </p:nvSpPr>
        <p:spPr>
          <a:xfrm>
            <a:off x="832104" y="4704142"/>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12" name="QB_6_AN.107_1#ec844e8bc.blank?vop=1&amp;pid=d7691e09d&amp;color=0,0,0&amp;vpa=54&amp;vtp=1&amp;bbb=1"/>
          <p:cNvSpPr/>
          <p:nvPr/>
        </p:nvSpPr>
        <p:spPr>
          <a:xfrm>
            <a:off x="1028160" y="4663184"/>
            <a:ext cx="1157288" cy="322580"/>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served</a:t>
            </a:r>
            <a:endParaRPr lang="en-US" altLang="zh-CN" dirty="0"/>
          </a:p>
        </p:txBody>
      </p:sp>
      <p:sp>
        <p:nvSpPr>
          <p:cNvPr id="13" name="QB_6_AS.108_1#ec844e8bc?vop=1&amp;pid=d7691e09d&amp;color=0,0,0&amp;vtp=1&amp;bbb=1&amp;hb=1"/>
          <p:cNvSpPr/>
          <p:nvPr/>
        </p:nvSpPr>
        <p:spPr>
          <a:xfrm>
            <a:off x="832104" y="5061520"/>
            <a:ext cx="10533888" cy="10496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句意为：这些作物有许多已经进入普通家庭，并出现在如今的餐桌上。根据句意以及时间状语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，此处应用一般现在时，主语Many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crops与谓语serve之间为被动关系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，所以应用一般现在时的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被动语态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，且主语为复数，be动词应用are。故填are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2" end="2"/>
                                            </p:txEl>
                                          </p:spTgt>
                                        </p:tgtEl>
                                        <p:attrNameLst>
                                          <p:attrName>style.visibility</p:attrName>
                                        </p:attrNameLst>
                                      </p:cBhvr>
                                      <p:to>
                                        <p:strVal val="visible"/>
                                      </p:to>
                                    </p:set>
                                    <p:anim calcmode="lin" valueType="num">
                                      <p:cBhvr additive="base">
                                        <p:cTn id="7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2">
                                            <p:bg/>
                                          </p:spTgt>
                                        </p:tgtEl>
                                        <p:attrNameLst>
                                          <p:attrName>style.visibility</p:attrName>
                                        </p:attrNameLst>
                                      </p:cBhvr>
                                      <p:to>
                                        <p:strVal val="visible"/>
                                      </p:to>
                                    </p:set>
                                    <p:anim calcmode="lin" valueType="num">
                                      <p:cBhvr additive="base">
                                        <p:cTn id="83"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 calcmode="lin" valueType="num">
                                      <p:cBhvr additive="base">
                                        <p:cTn id="8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3">
                                            <p:bg/>
                                          </p:spTgt>
                                        </p:tgtEl>
                                        <p:attrNameLst>
                                          <p:attrName>style.visibility</p:attrName>
                                        </p:attrNameLst>
                                      </p:cBhvr>
                                      <p:to>
                                        <p:strVal val="visible"/>
                                      </p:to>
                                    </p:set>
                                    <p:anim calcmode="lin" valueType="num">
                                      <p:cBhvr additive="base">
                                        <p:cTn id="9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bg/>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 calcmode="lin" valueType="num">
                                      <p:cBhvr additive="base">
                                        <p:cTn id="9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1" end="1"/>
                                            </p:txEl>
                                          </p:spTgt>
                                        </p:tgtEl>
                                        <p:attrNameLst>
                                          <p:attrName>style.visibility</p:attrName>
                                        </p:attrNameLst>
                                      </p:cBhvr>
                                      <p:to>
                                        <p:strVal val="visible"/>
                                      </p:to>
                                    </p:set>
                                    <p:anim calcmode="lin" valueType="num">
                                      <p:cBhvr additive="base">
                                        <p:cTn id="101"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1" end="1"/>
                                            </p:txEl>
                                          </p:spTgt>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13">
                                            <p:txEl>
                                              <p:pRg st="2" end="2"/>
                                            </p:txEl>
                                          </p:spTgt>
                                        </p:tgtEl>
                                        <p:attrNameLst>
                                          <p:attrName>style.visibility</p:attrName>
                                        </p:attrNameLst>
                                      </p:cBhvr>
                                      <p:to>
                                        <p:strVal val="visible"/>
                                      </p:to>
                                    </p:set>
                                    <p:anim calcmode="lin" valueType="num">
                                      <p:cBhvr additive="base">
                                        <p:cTn id="105"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9_1#b3aba919e?vop=1&amp;pid=d7691e09d&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10_1#b3aba919e.blank?vop=1&amp;pid=d7691e09d&amp;color=0,0,0&amp;vpa=55&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111_1#b3aba919e?vop=1&amp;pid=d7691e09d&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句意为：近年来，大量的育种材料已被送入太空。固定短语a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of意为“许多，大量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位于句首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，首字母应大写。故填A。</a:t>
            </a:r>
            <a:endParaRPr lang="en-US" altLang="zh-CN" dirty="0"/>
          </a:p>
        </p:txBody>
      </p:sp>
      <p:sp>
        <p:nvSpPr>
          <p:cNvPr id="5" name="QB_6_BD.112_1#7c149fc4e?vop=1&amp;pid=d7691e09d&amp;color=0,0,0&amp;vtp=1&amp;bbb=1"/>
          <p:cNvSpPr/>
          <p:nvPr/>
        </p:nvSpPr>
        <p:spPr>
          <a:xfrm>
            <a:off x="832104" y="23184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6" name="QB_6_AN.113_1#7c149fc4e.blank?vop=1&amp;pid=d7691e09d&amp;color=0,0,0&amp;vpa=56&amp;vtp=1&amp;bbb=1"/>
          <p:cNvSpPr/>
          <p:nvPr/>
        </p:nvSpPr>
        <p:spPr>
          <a:xfrm>
            <a:off x="1180560" y="2276538"/>
            <a:ext cx="509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7" name="QB_6_AS.114_1#7c149fc4e?vop=1&amp;pid=d7691e09d&amp;color=0,0,0&amp;vtp=1&amp;bbb=1&amp;hb=1"/>
          <p:cNvSpPr/>
          <p:nvPr/>
        </p:nvSpPr>
        <p:spPr>
          <a:xfrm>
            <a:off x="832104" y="273875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句意为：可以肯定的是，更多具有新特性和新口味的新品种将在不久的将来进入市场。分析句子可知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.+that从句”结构，其中It作形式主语，that从句作真正的主语。故填that。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935b37a6?pid=9b73f7ef4&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t>
            </a:r>
            <a:endParaRPr lang="en-US" altLang="zh-CN" sz="2200" dirty="0"/>
          </a:p>
        </p:txBody>
      </p:sp>
      <p:sp>
        <p:nvSpPr>
          <p:cNvPr id="3" name="QM_5_BD.115_1#994111412?vop=1&amp;pid=c935b37a6&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体裁：议论文 | 主题：在地球之外建立定居点 | 词数：约326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wipe</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asteroid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（小行星）</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unaffected.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mistakes.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colonised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centuries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5_2#994111412?vop=1&amp;pid=c935b37a6&amp;color=0,0,0&amp;mp=1&amp;vtp=1&amp;bt=1&amp;bbb=1&amp;hb=1"/>
          <p:cNvSpPr/>
          <p:nvPr/>
        </p:nvSpPr>
        <p:spPr>
          <a:xfrm>
            <a:off x="832104" y="1078992"/>
            <a:ext cx="10533888" cy="4120769"/>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sacred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（神圣的）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3" name="QM_5_EX.116_1#994111412?vop=1&amp;pid=c935b37a6&amp;color=0,0,0&amp;vtp=1&amp;bbb=1&amp;hb=1"/>
          <p:cNvSpPr/>
          <p:nvPr/>
        </p:nvSpPr>
        <p:spPr>
          <a:xfrm>
            <a:off x="832104" y="5205476"/>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本文是一篇议论文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本文围绕人类是否应该在地球之外建立定居点展开讨论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既提到了在地球</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之外建立定居点的好处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也提到了相关的担忧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fdb01d83?pid=78826a299&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00e89e3b8?pid=efdb01d83&amp;color=0,160,175&amp;vtp=1&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1dc390449?vop=1&amp;pid=00e89e3b8&amp;color=0,0,0&amp;vtp=1&amp;bbb=1&amp;hb=1"/>
          <p:cNvSpPr/>
          <p:nvPr/>
        </p:nvSpPr>
        <p:spPr>
          <a:xfrm>
            <a:off x="832104" y="1803400"/>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purposes.</a:t>
            </a:r>
            <a:endParaRPr lang="en-US" altLang="zh-CN" dirty="0"/>
          </a:p>
        </p:txBody>
      </p:sp>
      <p:sp>
        <p:nvSpPr>
          <p:cNvPr id="5" name="QB_6_AN.2_1#1dc390449.blank?vop=1&amp;pid=00e89e3b8&amp;color=0,0,0&amp;vpa=1&amp;vtp=1&amp;bbb=1"/>
          <p:cNvSpPr/>
          <p:nvPr/>
        </p:nvSpPr>
        <p:spPr>
          <a:xfrm>
            <a:off x="4324572" y="1756791"/>
            <a:ext cx="1233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intelligence</a:t>
            </a:r>
            <a:endParaRPr lang="en-US" altLang="zh-CN" dirty="0"/>
          </a:p>
        </p:txBody>
      </p:sp>
      <p:sp>
        <p:nvSpPr>
          <p:cNvPr id="6" name="QB_6_AS.3_1#1dc390449?vop=1&amp;pid=00e89e3b8&amp;color=0,0,0&amp;vtp=1&amp;bbb=1&amp;hb=1"/>
          <p:cNvSpPr/>
          <p:nvPr/>
        </p:nvSpPr>
        <p:spPr>
          <a:xfrm>
            <a:off x="832104" y="2591941"/>
            <a:ext cx="10533888" cy="34912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句意为：我们更喜欢将情商描述为一组特定的技能，这些技能既可以用于好的目的，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也可以用于坏的目的。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，此处应用名词intelligence作describe的宾语，其和空前的形容词构成短语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，意为“情商”。故填intelligence。</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识拓展</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形容词变名词，类似intelligent➡intelligence变形的词汇：</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mportant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重要的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重要性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ifferent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不同的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差异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atient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→patience（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有耐心的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耐心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onvenient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方便的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自信的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自信</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 calcmode="lin" valueType="num">
                                      <p:cBhvr additive="base">
                                        <p:cTn id="4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6" end="6"/>
                                            </p:txEl>
                                          </p:spTgt>
                                        </p:tgtEl>
                                        <p:attrNameLst>
                                          <p:attrName>style.visibility</p:attrName>
                                        </p:attrNameLst>
                                      </p:cBhvr>
                                      <p:to>
                                        <p:strVal val="visible"/>
                                      </p:to>
                                    </p:set>
                                    <p:anim calcmode="lin" valueType="num">
                                      <p:cBhvr additive="base">
                                        <p:cTn id="4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6">
                                            <p:txEl>
                                              <p:pRg st="8" end="8"/>
                                            </p:txEl>
                                          </p:spTgt>
                                        </p:tgtEl>
                                        <p:attrNameLst>
                                          <p:attrName>style.visibility</p:attrName>
                                        </p:attrNameLst>
                                      </p:cBhvr>
                                      <p:to>
                                        <p:strVal val="visible"/>
                                      </p:to>
                                    </p:set>
                                    <p:anim calcmode="lin" valueType="num">
                                      <p:cBhvr additive="base">
                                        <p:cTn id="53"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7_1#0052642f0?vop=1&amp;pid=994111412&amp;color=0,0,0&amp;vtp=1&amp;bt=1&amp;bbb=1"/>
          <p:cNvSpPr/>
          <p:nvPr/>
        </p:nvSpPr>
        <p:spPr>
          <a:xfrm>
            <a:off x="832104" y="1078992"/>
            <a:ext cx="10533888" cy="32258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8_1#0052642f0.bracket?vop=1&amp;pid=994111412&amp;color=0,0,0&amp;vpa=57&amp;vtp=1"/>
          <p:cNvSpPr/>
          <p:nvPr/>
        </p:nvSpPr>
        <p:spPr>
          <a:xfrm>
            <a:off x="8025860" y="1078230"/>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17_2#0052642f0.choices?vop=1&amp;pid=994111412&amp;color=0,0,0&amp;vtp=1&amp;bbb=1"/>
          <p:cNvSpPr/>
          <p:nvPr/>
        </p:nvSpPr>
        <p:spPr>
          <a:xfrm>
            <a:off x="832104" y="1450911"/>
            <a:ext cx="10533888" cy="322580"/>
          </a:xfrm>
          <a:prstGeom prst="rect">
            <a:avLst/>
          </a:prstGeom>
          <a:noFill/>
        </p:spPr>
        <p:txBody>
          <a:bodyPr wrap="none" lIns="0" tIns="0" rIns="0" bIns="0" rtlCol="0" anchor="t"/>
          <a:lstStyle/>
          <a:p>
            <a:pPr>
              <a:lnSpc>
                <a:spcPts val="2800"/>
              </a:lnSpc>
              <a:tabLst>
                <a:tab pos="2661920" algn="l"/>
                <a:tab pos="5463540" algn="l"/>
                <a:tab pos="810006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endParaRPr lang="en-US" altLang="zh-CN" sz="1800" dirty="0"/>
          </a:p>
        </p:txBody>
      </p:sp>
      <p:sp>
        <p:nvSpPr>
          <p:cNvPr id="5" name="QC_6_AS.119_1#0052642f0?vop=1&amp;pid=994111412&amp;color=0,0,0&amp;vtp=1&amp;bbb=1&amp;hb=1"/>
          <p:cNvSpPr/>
          <p:nvPr/>
        </p:nvSpPr>
        <p:spPr>
          <a:xfrm>
            <a:off x="832104" y="1809750"/>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词义猜测题。根据画线词后的例子“For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asteroid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unaffected.”可知，如果一颗大型小行星撞击地球，在火星上定居将不受影响。由此可知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一些灾难彻底摧毁地球上的生命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，那么其他的星球可以延续我们的文明。由此推知，wipe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out在此意为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彻底消灭”，与C项意思相近。故选C项。</a:t>
            </a:r>
            <a:endParaRPr lang="en-US" altLang="zh-CN" dirty="0"/>
          </a:p>
        </p:txBody>
      </p:sp>
      <p:sp>
        <p:nvSpPr>
          <p:cNvPr id="6" name="QC_6_BD.120_1#4c91328c2?vop=1&amp;pid=994111412&amp;color=0,0,0&amp;vtp=1&amp;bbb=1"/>
          <p:cNvSpPr/>
          <p:nvPr/>
        </p:nvSpPr>
        <p:spPr>
          <a:xfrm>
            <a:off x="832104" y="3253549"/>
            <a:ext cx="10533888" cy="32258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6_AN.121_1#4c91328c2.bracket?vop=1&amp;pid=994111412&amp;color=0,0,0&amp;vpa=58&amp;vtp=1"/>
          <p:cNvSpPr/>
          <p:nvPr/>
        </p:nvSpPr>
        <p:spPr>
          <a:xfrm>
            <a:off x="8305260" y="3252787"/>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8" name="QC_6_BD.120_2#4c91328c2.choices?vop=1&amp;pid=994111412&amp;color=0,0,0&amp;vtp=1&amp;bbb=1"/>
          <p:cNvSpPr/>
          <p:nvPr/>
        </p:nvSpPr>
        <p:spPr>
          <a:xfrm>
            <a:off x="832104" y="3612388"/>
            <a:ext cx="10533888" cy="14179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status.</a:t>
            </a:r>
            <a:endParaRPr lang="en-US" altLang="zh-CN" sz="1800" dirty="0"/>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methods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1800" dirty="0"/>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colonise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endParaRPr lang="en-US" altLang="zh-CN" sz="1800" dirty="0"/>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1800" dirty="0"/>
          </a:p>
        </p:txBody>
      </p:sp>
      <p:sp>
        <p:nvSpPr>
          <p:cNvPr id="9" name="QC_6_AS.122_1#4c91328c2?vop=1&amp;pid=994111412&amp;color=0,0,0&amp;vtp=1&amp;bbb=1&amp;hb=1"/>
          <p:cNvSpPr/>
          <p:nvPr/>
        </p:nvSpPr>
        <p:spPr>
          <a:xfrm>
            <a:off x="832104" y="5047488"/>
            <a:ext cx="10533888" cy="10496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细节理解题。根据第二段中的“Resources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innovations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rubbish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Earth.”可知，在其他星球建立定居点可能会找到地球上废物再利用的创新方法。故选B项。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 calcmode="lin" valueType="num">
                                      <p:cBhvr additive="base">
                                        <p:cTn id="3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7">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 calcmode="lin" valueType="num">
                                      <p:cBhvr additive="base">
                                        <p:cTn id="4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
                                            <p:bg/>
                                          </p:spTgt>
                                        </p:tgtEl>
                                        <p:attrNameLst>
                                          <p:attrName>style.visibility</p:attrName>
                                        </p:attrNameLst>
                                      </p:cBhvr>
                                      <p:to>
                                        <p:strVal val="visible"/>
                                      </p:to>
                                    </p:set>
                                    <p:anim calcmode="lin" valueType="num">
                                      <p:cBhvr additive="base">
                                        <p:cTn id="4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9">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 calcmode="lin" valueType="num">
                                      <p:cBhvr additive="base">
                                        <p:cTn id="5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1" end="1"/>
                                            </p:txEl>
                                          </p:spTgt>
                                        </p:tgtEl>
                                        <p:attrNameLst>
                                          <p:attrName>style.visibility</p:attrName>
                                        </p:attrNameLst>
                                      </p:cBhvr>
                                      <p:to>
                                        <p:strVal val="visible"/>
                                      </p:to>
                                    </p:set>
                                    <p:anim calcmode="lin" valueType="num">
                                      <p:cBhvr additive="base">
                                        <p:cTn id="5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2" end="2"/>
                                            </p:txEl>
                                          </p:spTgt>
                                        </p:tgtEl>
                                        <p:attrNameLst>
                                          <p:attrName>style.visibility</p:attrName>
                                        </p:attrNameLst>
                                      </p:cBhvr>
                                      <p:to>
                                        <p:strVal val="visible"/>
                                      </p:to>
                                    </p:set>
                                    <p:anim calcmode="lin" valueType="num">
                                      <p:cBhvr additive="base">
                                        <p:cTn id="61"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3_1#5bf50ac6c?vop=1&amp;pid=994111412&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4_1#5bf50ac6c.bracket?vop=1&amp;pid=994111412&amp;color=0,0,0&amp;vpa=59&amp;vtp=1"/>
          <p:cNvSpPr/>
          <p:nvPr/>
        </p:nvSpPr>
        <p:spPr>
          <a:xfrm>
            <a:off x="1045791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23_2#5bf50ac6c.choices?vop=1&amp;pid=994111412&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asteroids.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endParaRPr lang="en-US" altLang="zh-CN" sz="1800" dirty="0"/>
          </a:p>
        </p:txBody>
      </p:sp>
      <p:sp>
        <p:nvSpPr>
          <p:cNvPr id="5" name="QC_6_AS.125_1#5bf50ac6c?vop=1&amp;pid=994111412&amp;color=0,0,0&amp;vtp=1&amp;bbb=1&amp;hb=1"/>
          <p:cNvSpPr/>
          <p:nvPr/>
        </p:nvSpPr>
        <p:spPr>
          <a:xfrm>
            <a:off x="832104" y="3141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act.”可知，关于在月球或火星上建立基地，人类持有不同的意见。故选D项。</a:t>
            </a:r>
            <a:endParaRPr lang="en-US" altLang="zh-CN" dirty="0"/>
          </a:p>
        </p:txBody>
      </p:sp>
      <p:sp>
        <p:nvSpPr>
          <p:cNvPr id="6" name="QC_6_BD.126_1#a1ff646c2?vop=1&amp;pid=994111412&amp;color=0,0,0&amp;vtp=1&amp;bbb=1"/>
          <p:cNvSpPr/>
          <p:nvPr/>
        </p:nvSpPr>
        <p:spPr>
          <a:xfrm>
            <a:off x="832104" y="3956748"/>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6_AN.127_1#a1ff646c2.bracket?vop=1&amp;pid=994111412&amp;color=0,0,0&amp;vpa=60&amp;vtp=1"/>
          <p:cNvSpPr/>
          <p:nvPr/>
        </p:nvSpPr>
        <p:spPr>
          <a:xfrm>
            <a:off x="5054060" y="395293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8" name="QC_6_BD.126_2#a1ff646c2.choices?vop=1&amp;pid=994111412&amp;color=0,0,0&amp;vtp=1&amp;bbb=1"/>
          <p:cNvSpPr/>
          <p:nvPr/>
        </p:nvSpPr>
        <p:spPr>
          <a:xfrm>
            <a:off x="832104" y="4377055"/>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Space-related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28_1#a1ff646c2?vop=1&amp;pid=994111412&amp;color=0,0,0&amp;vtp=1&amp;bt=1&amp;bbb=1&amp;hb=1"/>
          <p:cNvSpPr/>
          <p:nvPr/>
        </p:nvSpPr>
        <p:spPr>
          <a:xfrm>
            <a:off x="832104" y="1078992"/>
            <a:ext cx="10533888" cy="45421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主旨大意题。根据第一段中的“Some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civilisation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.”以及全文内容可知，文章围绕人类是否应该在地球之外建立定居点展开讨论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，既提到了在地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球之外建立定居点的好处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，也提到了相关的担忧，因此A项（人类应该在地球之外建立定居点吗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?）最适</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合作文章标题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。故选A项。</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招</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法一点通</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用逆向思维法分析选项：</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人类应该在地球之外建立定居点吗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可能涉及支持观点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及反对观点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聚焦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如何解决地球环境问题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可能列举具体环境问题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并阐述解决措施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侧重方法说明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核心是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如何避免在其他行星定居的风险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可能先指出危险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再提出规避策略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世界领导人的太空相关目标应该受到批评吗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可能提及目标内容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分析合理性与争议点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探</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讨批评依据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b2a9f79f?pid=9b73f7ef4&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29_1#391019b48?vop=1&amp;pid=6b2a9f79f&amp;color=0,0,0&amp;vtp=1&amp;bbb=1&amp;hb=1"/>
          <p:cNvSpPr/>
          <p:nvPr/>
        </p:nvSpPr>
        <p:spPr>
          <a:xfrm>
            <a:off x="832104" y="1422400"/>
            <a:ext cx="10533888" cy="466725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主题：登陆火星 | 词数：约259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USSR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spaceflight.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Soviet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released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Sputnik</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satellite,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heavenly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bragging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（吹嘘）</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fossilised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dinosaurs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conditions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terraforming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地球化）—changing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
        <p:nvSpPr>
          <p:cNvPr id="4" name="QM_5_AN.130_1#391019b48.blank?vop=1&amp;pid=6b2a9f79f&amp;color=0,0,0&amp;vpa=61&amp;vtp=1"/>
          <p:cNvSpPr/>
          <p:nvPr/>
        </p:nvSpPr>
        <p:spPr>
          <a:xfrm>
            <a:off x="2088610" y="2566797"/>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5" name="QM_5_AN.131_1#391019b48.blank?vop=1&amp;pid=6b2a9f79f&amp;color=0,0,0&amp;vpa=62&amp;vtp=1"/>
          <p:cNvSpPr/>
          <p:nvPr/>
        </p:nvSpPr>
        <p:spPr>
          <a:xfrm>
            <a:off x="7035260" y="3354197"/>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6" name="QM_5_AN.132_1#391019b48.blank?vop=1&amp;pid=6b2a9f79f&amp;color=0,0,0&amp;vpa=63&amp;vtp=1"/>
          <p:cNvSpPr/>
          <p:nvPr/>
        </p:nvSpPr>
        <p:spPr>
          <a:xfrm>
            <a:off x="1593310" y="4535297"/>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3_1#391019b48?vop=1&amp;pid=6b2a9f79f&amp;color=0,0,0&amp;mp=1&amp;vtp=1&amp;bt=1&amp;bbb=1&amp;hb=1"/>
          <p:cNvSpPr/>
          <p:nvPr/>
        </p:nvSpPr>
        <p:spPr>
          <a:xfrm>
            <a:off x="832104" y="1078992"/>
            <a:ext cx="10533888" cy="234632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terraform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extraterrestrial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（地球外的）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seemingly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fossils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evolution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bacterial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transferred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asteroid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5_AN.134_1#391019b48.blank?vop=1&amp;pid=6b2a9f79f&amp;color=0,0,0&amp;mp=1&amp;vpa=64&amp;vtp=1"/>
          <p:cNvSpPr/>
          <p:nvPr/>
        </p:nvSpPr>
        <p:spPr>
          <a:xfrm>
            <a:off x="4594066" y="1049147"/>
            <a:ext cx="3190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M_5_AN.136_1#391019b48.blank?vop=1&amp;pid=6b2a9f79f&amp;color=0,0,0&amp;mp=1&amp;vpa=65&amp;vtp=1"/>
          <p:cNvSpPr/>
          <p:nvPr/>
        </p:nvSpPr>
        <p:spPr>
          <a:xfrm>
            <a:off x="9245060" y="2077847"/>
            <a:ext cx="3063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5" name="QM_5_BD.135_1#391019b48?vop=1&amp;pid=6b2a9f79f&amp;color=0,0,0&amp;vtp=1&amp;bbb=1"/>
          <p:cNvSpPr/>
          <p:nvPr/>
        </p:nvSpPr>
        <p:spPr>
          <a:xfrm>
            <a:off x="832104" y="3423729"/>
            <a:ext cx="10533888" cy="234632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astrophysicist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deGrasse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Surely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endParaRPr lang="en-US" altLang="zh-CN" sz="1800" dirty="0"/>
          </a:p>
          <a:p>
            <a:pPr>
              <a:lnSpc>
                <a:spcPts val="25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6" name="QM_5_EX.137_1#391019b48?vop=1&amp;pid=6b2a9f79f&amp;color=0,0,0&amp;vtp=1&amp;bbb=1"/>
          <p:cNvSpPr/>
          <p:nvPr/>
        </p:nvSpPr>
        <p:spPr>
          <a:xfrm>
            <a:off x="832104" y="5745480"/>
            <a:ext cx="10533888" cy="303530"/>
          </a:xfrm>
          <a:prstGeom prst="rect">
            <a:avLst/>
          </a:prstGeom>
          <a:noFill/>
        </p:spPr>
        <p:txBody>
          <a:bodyPr wrap="none" lIns="0" tIns="0" rIns="0" bIns="0" rtlCol="0" anchor="t"/>
          <a:lstStyle/>
          <a:p>
            <a:pPr algn="l">
              <a:lnSpc>
                <a:spcPts val="26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文章介绍了众多国家对登陆火星感兴趣的一些原因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8_1#d37cfae42?vop=1&amp;pid=391019b4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9_1#d37cfae42.blank?vop=1&amp;pid=391019b48&amp;color=0,0,0&amp;vpa=66&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B_6_AS.140_1#d37cfae42?vop=1&amp;pid=391019b48&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fiction—a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surface,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”引出登上火星的话题，设空处应该是一个疑问句，与登陆火星有关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，且能引出后文一些国家对登陆火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星感兴趣的介绍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，因此D项（为什么这么多国家对去火星感兴趣？）提出疑问，承前启后，符合语境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
        <p:nvSpPr>
          <p:cNvPr id="5" name="QB_6_BD.141_1#c2c838ba5?vop=1&amp;pid=391019b48&amp;color=0,0,0&amp;vtp=1&amp;bbb=1"/>
          <p:cNvSpPr/>
          <p:nvPr/>
        </p:nvSpPr>
        <p:spPr>
          <a:xfrm>
            <a:off x="832104" y="31369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42_1#c2c838ba5.blank?vop=1&amp;pid=391019b48&amp;color=0,0,0&amp;vpa=67&amp;vtp=1"/>
          <p:cNvSpPr/>
          <p:nvPr/>
        </p:nvSpPr>
        <p:spPr>
          <a:xfrm>
            <a:off x="1040860" y="3095053"/>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B_6_AS.143_1#c2c838ba5?vop=1&amp;pid=391019b48&amp;color=0,0,0&amp;vtp=1&amp;bbb=1&amp;hb=1"/>
          <p:cNvSpPr/>
          <p:nvPr/>
        </p:nvSpPr>
        <p:spPr>
          <a:xfrm>
            <a:off x="832104" y="35572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else.”介绍了美国和苏联的太空竞赛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，先描述了苏联的太空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，设空处应该与美国的太空成就有关，因此A项（并且美国首先登上了月球）符合语境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，指出美国取</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得的太空成就</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，承接前文。故选A项。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4_1#2b528a007?vop=1&amp;pid=391019b48&amp;color=0,0,0&amp;vtp=1&amp;bbb=1"/>
          <p:cNvSpPr/>
          <p:nvPr/>
        </p:nvSpPr>
        <p:spPr>
          <a:xfrm>
            <a:off x="832104" y="1080000"/>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S.146_1#2b528a007?vop=1&amp;pid=391019b48&amp;color=0,0,0&amp;vtp=1&amp;bbb=1&amp;hb=1"/>
          <p:cNvSpPr/>
          <p:nvPr/>
        </p:nvSpPr>
        <p:spPr>
          <a:xfrm>
            <a:off x="832104" y="1490980"/>
            <a:ext cx="10533888" cy="24496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前文“While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bragging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there.”指出人类想登陆火星还有其他原因，后文“You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fossilised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dinosaurs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表明人类想登陆火星的理由与人类的生存有关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，因此C项［其中之一可能是我们这个物种（即人类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］符合语境，作为段首句，可引出段落内容，同时承接前文，其中的survival和后文的habitable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相呼应。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a:t>
            </a:r>
            <a:endParaRPr lang="en-US" altLang="zh-CN" dirty="0"/>
          </a:p>
        </p:txBody>
      </p:sp>
      <p:sp>
        <p:nvSpPr>
          <p:cNvPr id="4" name="QB_6_AN.145_1#2b528a007.blank?vop=1&amp;pid=391019b48&amp;color=0,0,0&amp;vpa=68&amp;vtp=1"/>
          <p:cNvSpPr/>
          <p:nvPr/>
        </p:nvSpPr>
        <p:spPr>
          <a:xfrm>
            <a:off x="1053560" y="1038090"/>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additive="base">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7_1#d13396172?vop=1&amp;pid=391019b4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8_1#d13396172.blank?vop=1&amp;pid=391019b48&amp;color=0,0,0&amp;vpa=69&amp;vtp=1"/>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B_6_AS.149_1#d13396172?vop=1&amp;pid=391019b48&amp;color=0,0,0&amp;vtp=1&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前文“However,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agrees.”指出有人反对，后文具体描述一名反对者的看法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，设空处应该与反对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者有关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，因此B项（著名的天体物理学家尼尔·德格拉斯·泰森就是其中之一）符合语境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，点明反对者的身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，承前启后，其中的Neil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deGrasse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Tyson是后文He所指代的对象。故选B项。</a:t>
            </a:r>
            <a:endParaRPr lang="en-US" altLang="zh-CN" dirty="0"/>
          </a:p>
        </p:txBody>
      </p:sp>
      <p:sp>
        <p:nvSpPr>
          <p:cNvPr id="5" name="QB_6_BD.150_1#2989d40e5?vop=1&amp;pid=391019b48&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51_1#2989d40e5.blank?vop=1&amp;pid=391019b48&amp;color=0,0,0&amp;vpa=70&amp;vtp=1"/>
          <p:cNvSpPr/>
          <p:nvPr/>
        </p:nvSpPr>
        <p:spPr>
          <a:xfrm>
            <a:off x="1053560" y="2688653"/>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7" name="QB_6_AS.152_1#2989d40e5?vop=1&amp;pid=391019b48&amp;color=0,0,0&amp;vtp=1&amp;bbb=1&amp;hb=1"/>
          <p:cNvSpPr/>
          <p:nvPr/>
        </p:nvSpPr>
        <p:spPr>
          <a:xfrm>
            <a:off x="832104" y="315087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extraterrestrial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life.”介绍了主要原因是寻找外星生命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空处应该与外星生命有关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，因此E项（人们相信，火星曾经有一段时间充满了生命）符合语境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，指出火星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上可能曾有生命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，承接前文，且at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time与后文的But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now相呼应。故选E项。</a:t>
            </a:r>
            <a:endParaRPr lang="en-US" altLang="zh-CN" dirty="0"/>
          </a:p>
        </p:txBody>
      </p:sp>
      <p:sp>
        <p:nvSpPr>
          <p:cNvPr id="8" name="P_5_BD#aed1fd113?pid=6b2a9f79f&amp;color=0,0,0&amp;vtp=1&amp;bbb=1&amp;hb=1"/>
          <p:cNvSpPr/>
          <p:nvPr/>
        </p:nvSpPr>
        <p:spPr>
          <a:xfrm>
            <a:off x="832104" y="4395470"/>
            <a:ext cx="10533888" cy="16084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无论你觉得自己有多优秀</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你也没有资格轻视任何人</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永远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保罗</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沃克</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965a64ff?pid=9b73f7ef4&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153_1#730cd3396?vop=1&amp;pid=b965a64ff&amp;color=0,0,0&amp;vtp=1&amp;bbb=1&amp;hb=1"/>
          <p:cNvSpPr/>
          <p:nvPr/>
        </p:nvSpPr>
        <p:spPr>
          <a:xfrm>
            <a:off x="832104" y="1327150"/>
            <a:ext cx="10533888" cy="473710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主题：追寻太空梦 | 词数：约248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12分钟</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广东广州执信中学</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Colombia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1980s,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Trujillo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Miami,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Florida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Aerospace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Arriving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housekeeping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complained.</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acquainted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Hispanic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（西班牙裔的）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2007.Since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agency.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3_2#730cd3396?vop=1&amp;pid=b965a64ff&amp;color=0,0,0&amp;mp=1&amp;vtp=1&amp;bt=1&amp;bbb=1&amp;hb=1"/>
          <p:cNvSpPr/>
          <p:nvPr/>
        </p:nvSpPr>
        <p:spPr>
          <a:xfrm>
            <a:off x="832104" y="1078992"/>
            <a:ext cx="10533888" cy="11938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barrier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
        <p:nvSpPr>
          <p:cNvPr id="3" name="QM_5_EX.154_1#730cd3396?vop=1&amp;pid=b965a64ff&amp;color=0,0,0&amp;vtp=1&amp;bbb=1&amp;hb=1"/>
          <p:cNvSpPr/>
          <p:nvPr/>
        </p:nvSpPr>
        <p:spPr>
          <a:xfrm>
            <a:off x="832104" y="23253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文章主要讲述了黛安娜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特鲁希略克服重重困难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成为美国国家航空航天局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的一名工程师的故事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6_BD.155_1#b0c73406e.choices?vop=1&amp;pid=730cd3396&amp;color=0,0,0&amp;vtp=1&amp;bbb=1"/>
          <p:cNvSpPr/>
          <p:nvPr/>
        </p:nvSpPr>
        <p:spPr>
          <a:xfrm>
            <a:off x="832104" y="3147758"/>
            <a:ext cx="10533888" cy="360680"/>
          </a:xfrm>
          <a:prstGeom prst="rect">
            <a:avLst/>
          </a:prstGeom>
          <a:noFill/>
        </p:spPr>
        <p:txBody>
          <a:bodyPr wrap="none" lIns="0" tIns="0" rIns="0" bIns="0" rtlCol="0" anchor="t"/>
          <a:lstStyle/>
          <a:p>
            <a:pPr>
              <a:lnSpc>
                <a:spcPts val="32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Moreover</a:t>
            </a:r>
            <a:endParaRPr lang="en-US" altLang="zh-CN" sz="1800" dirty="0"/>
          </a:p>
        </p:txBody>
      </p:sp>
      <p:sp>
        <p:nvSpPr>
          <p:cNvPr id="5" name="QC_6_AN.156_1#b0c73406e.bracket?vop=1&amp;pid=730cd3396&amp;color=0,0,0&amp;vpa=71&amp;vtp=1"/>
          <p:cNvSpPr/>
          <p:nvPr/>
        </p:nvSpPr>
        <p:spPr>
          <a:xfrm>
            <a:off x="1244060" y="314394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6" name="QC_6_AS.157_1#b0c73406e?vop=1&amp;pid=730cd3396&amp;color=0,0,0&amp;vtp=1&amp;bbb=1&amp;hb=1"/>
          <p:cNvSpPr/>
          <p:nvPr/>
        </p:nvSpPr>
        <p:spPr>
          <a:xfrm>
            <a:off x="832104" y="3568065"/>
            <a:ext cx="10533888" cy="24496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句意为：然而，黛安娜·特鲁希略做到了——她现在是一名工程师，领导着一个45人的团队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，该团队负责</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最新的火星探测器的机械臂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Colombia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1980s,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planet.”和下文Diana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Trujillo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it可知，对于黛安娜·特鲁希略来说，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在美国国家航空航天局从事科学事业似乎是遥不可及的事情，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但她做到了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，上下文构成转折关系，应用However衔接。therefore意为“因此”；instead意为“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意为“然而”；moreover意为“此外”。故选C项。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 calcmode="lin" valueType="num">
                                      <p:cBhvr additive="base">
                                        <p:cTn id="4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4" end="4"/>
                                            </p:txEl>
                                          </p:spTgt>
                                        </p:tgtEl>
                                        <p:attrNameLst>
                                          <p:attrName>style.visibility</p:attrName>
                                        </p:attrNameLst>
                                      </p:cBhvr>
                                      <p:to>
                                        <p:strVal val="visible"/>
                                      </p:to>
                                    </p:set>
                                    <p:anim calcmode="lin" valueType="num">
                                      <p:cBhvr additive="base">
                                        <p:cTn id="5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4" end="4"/>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txEl>
                                              <p:pRg st="5" end="5"/>
                                            </p:txEl>
                                          </p:spTgt>
                                        </p:tgtEl>
                                        <p:attrNameLst>
                                          <p:attrName>style.visibility</p:attrName>
                                        </p:attrNameLst>
                                      </p:cBhvr>
                                      <p:to>
                                        <p:strVal val="visible"/>
                                      </p:to>
                                    </p:set>
                                    <p:anim calcmode="lin" valueType="num">
                                      <p:cBhvr additive="base">
                                        <p:cTn id="5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3ceb23814?vop=1&amp;pid=00e89e3b8&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5_1#3ceb23814.blank?vop=1&amp;pid=00e89e3b8&amp;color=0,0,0&amp;vpa=2&amp;vtp=1&amp;bbb=1"/>
          <p:cNvSpPr/>
          <p:nvPr/>
        </p:nvSpPr>
        <p:spPr>
          <a:xfrm>
            <a:off x="1523460" y="1048512"/>
            <a:ext cx="1004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universal</a:t>
            </a:r>
            <a:endParaRPr lang="en-US" altLang="zh-CN" dirty="0"/>
          </a:p>
        </p:txBody>
      </p:sp>
      <p:sp>
        <p:nvSpPr>
          <p:cNvPr id="4" name="QB_6_AS.6_1#3ceb23814?vop=1&amp;pid=00e89e3b8&amp;color=0,0,0&amp;vtp=1&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句意为：音乐和舞蹈这一通用语言帮助他适应了在新国家的生活。设空处修饰名词language，作定语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用形容词形式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。universe的形容词形式为universal，意为“普遍的；通用的”。故填universal。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8_1#67caa52ed.choices?vop=1&amp;pid=730cd3396&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pilot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doctor</a:t>
            </a:r>
            <a:endParaRPr lang="en-US" altLang="zh-CN" sz="1800" dirty="0"/>
          </a:p>
        </p:txBody>
      </p:sp>
      <p:sp>
        <p:nvSpPr>
          <p:cNvPr id="3" name="QC_6_AN.159_1#67caa52ed.bracket?vop=1&amp;pid=730cd3396&amp;color=0,0,0&amp;vpa=72&amp;vtp=1"/>
          <p:cNvSpPr/>
          <p:nvPr/>
        </p:nvSpPr>
        <p:spPr>
          <a:xfrm>
            <a:off x="1244060" y="1076134"/>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60_1#67caa52ed?vop=1&amp;pid=730cd3396&amp;color=0,0,0&amp;vtp=1&amp;bbb=1&amp;hb=1"/>
          <p:cNvSpPr/>
          <p:nvPr/>
        </p:nvSpPr>
        <p:spPr>
          <a:xfrm>
            <a:off x="832104" y="1440751"/>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句意见上一题解析。根据下文leading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rover以及to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Aerospace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Engineering可知，黛安娜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·特鲁希略带领的团队负责最新的火星探测器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的机械臂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，而且她学的是航空航天工程，因此她应该是一名工程师。astronaut意为“航天员”；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工程师”；pilot意为“飞行员”；doctor意为“医生”。故选B项。</a:t>
            </a:r>
            <a:endParaRPr lang="en-US" altLang="zh-CN" dirty="0"/>
          </a:p>
        </p:txBody>
      </p:sp>
      <p:sp>
        <p:nvSpPr>
          <p:cNvPr id="5" name="QC_6_BD.161_1#31a1a2dc9.choices?vop=1&amp;pid=730cd3396&amp;color=0,0,0&amp;vtp=1&amp;bbb=1"/>
          <p:cNvSpPr/>
          <p:nvPr/>
        </p:nvSpPr>
        <p:spPr>
          <a:xfrm>
            <a:off x="832104" y="2896615"/>
            <a:ext cx="10533888" cy="322580"/>
          </a:xfrm>
          <a:prstGeom prst="rect">
            <a:avLst/>
          </a:prstGeom>
          <a:noFill/>
        </p:spPr>
        <p:txBody>
          <a:bodyPr wrap="none" lIns="0" tIns="0" rIns="0" bIns="0" rtlCol="0" anchor="t"/>
          <a:lstStyle/>
          <a:p>
            <a:pPr>
              <a:lnSpc>
                <a:spcPts val="28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endParaRPr lang="en-US" altLang="zh-CN" sz="1800" dirty="0"/>
          </a:p>
        </p:txBody>
      </p:sp>
      <p:sp>
        <p:nvSpPr>
          <p:cNvPr id="6" name="QC_6_AN.162_1#31a1a2dc9.bracket?vop=1&amp;pid=730cd3396&amp;color=0,0,0&amp;vpa=73&amp;vtp=1"/>
          <p:cNvSpPr/>
          <p:nvPr/>
        </p:nvSpPr>
        <p:spPr>
          <a:xfrm>
            <a:off x="1244060" y="2893757"/>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63_1#31a1a2dc9?vop=1&amp;pid=730cd3396&amp;color=0,0,0&amp;vtp=1&amp;bbb=1&amp;hb=1"/>
          <p:cNvSpPr/>
          <p:nvPr/>
        </p:nvSpPr>
        <p:spPr>
          <a:xfrm>
            <a:off x="832104" y="3253993"/>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句意为：她毫不犹豫地听从了她父亲的建议。根据上文“Even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science.”可知，还是个小女孩的时候，黛安娜就对科学充满了热情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，因此她会毫不犹豫地接受</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父亲提出的建议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。固定短语without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hesitation意为“毫不犹豫地”。hesitation意为“犹豫”；complaint意为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”；expectation意为“期望”；promise意为“承诺”。故选A项。</a:t>
            </a:r>
            <a:endParaRPr lang="en-US" altLang="zh-CN" dirty="0"/>
          </a:p>
        </p:txBody>
      </p:sp>
      <p:sp>
        <p:nvSpPr>
          <p:cNvPr id="8" name="QC_6_BD.164_1#ff9e480b2.choices?vop=1&amp;pid=730cd3396&amp;color=0,0,0&amp;vtp=1&amp;bbb=1"/>
          <p:cNvSpPr/>
          <p:nvPr/>
        </p:nvSpPr>
        <p:spPr>
          <a:xfrm>
            <a:off x="832104" y="4709857"/>
            <a:ext cx="10533888" cy="322580"/>
          </a:xfrm>
          <a:prstGeom prst="rect">
            <a:avLst/>
          </a:prstGeom>
          <a:noFill/>
        </p:spPr>
        <p:txBody>
          <a:bodyPr wrap="none" lIns="0" tIns="0" rIns="0" bIns="0" rtlCol="0" anchor="t"/>
          <a:lstStyle/>
          <a:p>
            <a:pPr>
              <a:lnSpc>
                <a:spcPts val="28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command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footstep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suggestion</a:t>
            </a:r>
            <a:endParaRPr lang="en-US" altLang="zh-CN" sz="1800" dirty="0"/>
          </a:p>
        </p:txBody>
      </p:sp>
      <p:sp>
        <p:nvSpPr>
          <p:cNvPr id="9" name="QC_6_AN.165_1#ff9e480b2.bracket?vop=1&amp;pid=730cd3396&amp;color=0,0,0&amp;vpa=74&amp;vtp=1"/>
          <p:cNvSpPr/>
          <p:nvPr/>
        </p:nvSpPr>
        <p:spPr>
          <a:xfrm>
            <a:off x="1244060" y="470699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0" name="QC_6_AS.166_1#ff9e480b2?vop=1&amp;pid=730cd3396&amp;color=0,0,0&amp;vtp=1&amp;bbb=1&amp;hb=1"/>
          <p:cNvSpPr/>
          <p:nvPr/>
        </p:nvSpPr>
        <p:spPr>
          <a:xfrm>
            <a:off x="832104" y="5067235"/>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Miami,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Florida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Aerospace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”可知，此处指她的父亲提出的送她去学习航空航天工程的建议。command意为“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命令”；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footstep</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意为“脚步”；request意为“请求”；suggestion意为“建议”。故选D项。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bg/>
                                          </p:spTgt>
                                        </p:tgtEl>
                                        <p:attrNameLst>
                                          <p:attrName>style.visibility</p:attrName>
                                        </p:attrNameLst>
                                      </p:cBhvr>
                                      <p:to>
                                        <p:strVal val="visible"/>
                                      </p:to>
                                    </p:set>
                                    <p:anim calcmode="lin" valueType="num">
                                      <p:cBhvr additive="base">
                                        <p:cTn id="7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9">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txEl>
                                              <p:pRg st="0" end="0"/>
                                            </p:txEl>
                                          </p:spTgt>
                                        </p:tgtEl>
                                        <p:attrNameLst>
                                          <p:attrName>style.visibility</p:attrName>
                                        </p:attrNameLst>
                                      </p:cBhvr>
                                      <p:to>
                                        <p:strVal val="visible"/>
                                      </p:to>
                                    </p:set>
                                    <p:anim calcmode="lin" valueType="num">
                                      <p:cBhvr additive="base">
                                        <p:cTn id="7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0">
                                            <p:bg/>
                                          </p:spTgt>
                                        </p:tgtEl>
                                        <p:attrNameLst>
                                          <p:attrName>style.visibility</p:attrName>
                                        </p:attrNameLst>
                                      </p:cBhvr>
                                      <p:to>
                                        <p:strVal val="visible"/>
                                      </p:to>
                                    </p:set>
                                    <p:anim calcmode="lin" valueType="num">
                                      <p:cBhvr additive="base">
                                        <p:cTn id="8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0" end="0"/>
                                            </p:txEl>
                                          </p:spTgt>
                                        </p:tgtEl>
                                        <p:attrNameLst>
                                          <p:attrName>style.visibility</p:attrName>
                                        </p:attrNameLst>
                                      </p:cBhvr>
                                      <p:to>
                                        <p:strVal val="visible"/>
                                      </p:to>
                                    </p:set>
                                    <p:anim calcmode="lin" valueType="num">
                                      <p:cBhvr additive="base">
                                        <p:cTn id="8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1" end="1"/>
                                            </p:txEl>
                                          </p:spTgt>
                                        </p:tgtEl>
                                        <p:attrNameLst>
                                          <p:attrName>style.visibility</p:attrName>
                                        </p:attrNameLst>
                                      </p:cBhvr>
                                      <p:to>
                                        <p:strVal val="visible"/>
                                      </p:to>
                                    </p:set>
                                    <p:anim calcmode="lin" valueType="num">
                                      <p:cBhvr additive="base">
                                        <p:cTn id="8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2" end="2"/>
                                            </p:txEl>
                                          </p:spTgt>
                                        </p:tgtEl>
                                        <p:attrNameLst>
                                          <p:attrName>style.visibility</p:attrName>
                                        </p:attrNameLst>
                                      </p:cBhvr>
                                      <p:to>
                                        <p:strVal val="visible"/>
                                      </p:to>
                                    </p:set>
                                    <p:anim calcmode="lin" valueType="num">
                                      <p:cBhvr additive="base">
                                        <p:cTn id="9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7_1#bfe287f9b.choices?vop=1&amp;pid=730cd3396&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a:t>
            </a:r>
            <a:endParaRPr lang="en-US" altLang="zh-CN" sz="1800" dirty="0"/>
          </a:p>
        </p:txBody>
      </p:sp>
      <p:sp>
        <p:nvSpPr>
          <p:cNvPr id="3" name="QC_6_AN.168_1#bfe287f9b.bracket?vop=1&amp;pid=730cd3396&amp;color=0,0,0&amp;vpa=75&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69_1#bfe287f9b?vop=1&amp;pid=730cd3396&amp;color=0,0,0&amp;vtp=1&amp;bbb=1&amp;hb=1"/>
          <p:cNvSpPr/>
          <p:nvPr/>
        </p:nvSpPr>
        <p:spPr>
          <a:xfrm>
            <a:off x="832104" y="1490980"/>
            <a:ext cx="10533888" cy="24466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句意为：刚到美国时身上只有300美元，黛安娜不得不通过做一系列家政工作来艰难地完成学业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$300和下文by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housekeeping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jobs可知，黛安娜当时经济比较困难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，得做很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多家政工作来赚钱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。由此可知，她是艰难地完成了学业。固定短语struggle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through意为“艰难地度过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“去”；pass意为“通过”；struggle意为“挣扎”；push意为“推动”。故选C项。</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易</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错警示</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皆有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的含义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熬过</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困难时期等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此处语境指的是人物度过了一段艰难时期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6_BD.170_1#4c56cd8a6.choices?vop=1&amp;pid=730cd3396&amp;color=0,0,0&amp;vtp=1&amp;bbb=1"/>
          <p:cNvSpPr/>
          <p:nvPr/>
        </p:nvSpPr>
        <p:spPr>
          <a:xfrm>
            <a:off x="832104" y="3962463"/>
            <a:ext cx="10533888" cy="360680"/>
          </a:xfrm>
          <a:prstGeom prst="rect">
            <a:avLst/>
          </a:prstGeom>
          <a:noFill/>
        </p:spPr>
        <p:txBody>
          <a:bodyPr wrap="none" lIns="0" tIns="0" rIns="0" bIns="0" rtlCol="0" anchor="t"/>
          <a:lstStyle/>
          <a:p>
            <a:pPr>
              <a:lnSpc>
                <a:spcPts val="32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endParaRPr lang="en-US" altLang="zh-CN" sz="1800" dirty="0"/>
          </a:p>
        </p:txBody>
      </p:sp>
      <p:sp>
        <p:nvSpPr>
          <p:cNvPr id="6" name="QC_6_AN.171_1#4c56cd8a6.bracket?vop=1&amp;pid=730cd3396&amp;color=0,0,0&amp;vpa=76&amp;vtp=1"/>
          <p:cNvSpPr/>
          <p:nvPr/>
        </p:nvSpPr>
        <p:spPr>
          <a:xfrm>
            <a:off x="1244060" y="39586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6_AS.172_1#4c56cd8a6?vop=1&amp;pid=730cd3396&amp;color=0,0,0&amp;vtp=1&amp;bbb=1&amp;hb=1"/>
          <p:cNvSpPr/>
          <p:nvPr/>
        </p:nvSpPr>
        <p:spPr>
          <a:xfrm>
            <a:off x="832104" y="43827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句意为：这个过程绝对不容易，但黛安娜从不抱怨。根据上文“Arriving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housekeeping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，此处指黛安娜通过打工赚钱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来完成学业的过程不容易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。mission意为“任务”；career意为“职业”；adventure意为“冒险”；process意为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6">
                                            <p:bg/>
                                          </p:spTgt>
                                        </p:tgtEl>
                                        <p:attrNameLst>
                                          <p:attrName>style.visibility</p:attrName>
                                        </p:attrNameLst>
                                      </p:cBhvr>
                                      <p:to>
                                        <p:strVal val="visible"/>
                                      </p:to>
                                    </p:set>
                                    <p:anim calcmode="lin" valueType="num">
                                      <p:cBhvr additive="base">
                                        <p:cTn id="4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6">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0" end="0"/>
                                            </p:txEl>
                                          </p:spTgt>
                                        </p:tgtEl>
                                        <p:attrNameLst>
                                          <p:attrName>style.visibility</p:attrName>
                                        </p:attrNameLst>
                                      </p:cBhvr>
                                      <p:to>
                                        <p:strVal val="visible"/>
                                      </p:to>
                                    </p:set>
                                    <p:anim calcmode="lin" valueType="num">
                                      <p:cBhvr additive="base">
                                        <p:cTn id="5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7">
                                            <p:bg/>
                                          </p:spTgt>
                                        </p:tgtEl>
                                        <p:attrNameLst>
                                          <p:attrName>style.visibility</p:attrName>
                                        </p:attrNameLst>
                                      </p:cBhvr>
                                      <p:to>
                                        <p:strVal val="visible"/>
                                      </p:to>
                                    </p:set>
                                    <p:anim calcmode="lin" valueType="num">
                                      <p:cBhvr additive="base">
                                        <p:cTn id="5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7">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0" end="0"/>
                                            </p:txEl>
                                          </p:spTgt>
                                        </p:tgtEl>
                                        <p:attrNameLst>
                                          <p:attrName>style.visibility</p:attrName>
                                        </p:attrNameLst>
                                      </p:cBhvr>
                                      <p:to>
                                        <p:strVal val="visible"/>
                                      </p:to>
                                    </p:set>
                                    <p:anim calcmode="lin" valueType="num">
                                      <p:cBhvr additive="base">
                                        <p:cTn id="6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1" end="1"/>
                                            </p:txEl>
                                          </p:spTgt>
                                        </p:tgtEl>
                                        <p:attrNameLst>
                                          <p:attrName>style.visibility</p:attrName>
                                        </p:attrNameLst>
                                      </p:cBhvr>
                                      <p:to>
                                        <p:strVal val="visible"/>
                                      </p:to>
                                    </p:set>
                                    <p:anim calcmode="lin" valueType="num">
                                      <p:cBhvr additive="base">
                                        <p:cTn id="6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txEl>
                                              <p:pRg st="2" end="2"/>
                                            </p:txEl>
                                          </p:spTgt>
                                        </p:tgtEl>
                                        <p:attrNameLst>
                                          <p:attrName>style.visibility</p:attrName>
                                        </p:attrNameLst>
                                      </p:cBhvr>
                                      <p:to>
                                        <p:strVal val="visible"/>
                                      </p:to>
                                    </p:set>
                                    <p:anim calcmode="lin" valueType="num">
                                      <p:cBhvr additive="base">
                                        <p:cTn id="6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7">
                                            <p:txEl>
                                              <p:pRg st="2" end="2"/>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7">
                                            <p:txEl>
                                              <p:pRg st="3" end="3"/>
                                            </p:txEl>
                                          </p:spTgt>
                                        </p:tgtEl>
                                        <p:attrNameLst>
                                          <p:attrName>style.visibility</p:attrName>
                                        </p:attrNameLst>
                                      </p:cBhvr>
                                      <p:to>
                                        <p:strVal val="visible"/>
                                      </p:to>
                                    </p:set>
                                    <p:anim calcmode="lin" valueType="num">
                                      <p:cBhvr additive="base">
                                        <p:cTn id="7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3_1#4807d1239.choices?vop=1&amp;pid=730cd3396&amp;color=0,0,0&amp;vtp=1&amp;bt=1&amp;bbb=1"/>
          <p:cNvSpPr/>
          <p:nvPr/>
        </p:nvSpPr>
        <p:spPr>
          <a:xfrm>
            <a:off x="832104" y="1078992"/>
            <a:ext cx="10533888" cy="303530"/>
          </a:xfrm>
          <a:prstGeom prst="rect">
            <a:avLst/>
          </a:prstGeom>
          <a:noFill/>
        </p:spPr>
        <p:txBody>
          <a:bodyPr wrap="none" lIns="0" tIns="0" rIns="0" bIns="0" rtlCol="0" anchor="t"/>
          <a:lstStyle/>
          <a:p>
            <a:pPr>
              <a:lnSpc>
                <a:spcPts val="26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risk-taking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life-changing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time-consuming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energy-saving</a:t>
            </a:r>
            <a:endParaRPr lang="en-US" altLang="zh-CN" sz="1800" dirty="0"/>
          </a:p>
        </p:txBody>
      </p:sp>
      <p:sp>
        <p:nvSpPr>
          <p:cNvPr id="3" name="QC_6_AN.174_1#4807d1239.bracket?vop=1&amp;pid=730cd3396&amp;color=0,0,0&amp;vpa=77&amp;vtp=1"/>
          <p:cNvSpPr/>
          <p:nvPr/>
        </p:nvSpPr>
        <p:spPr>
          <a:xfrm>
            <a:off x="1244060" y="1075626"/>
            <a:ext cx="3190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75_1#4807d1239?vop=1&amp;pid=730cd3396&amp;color=0,0,0&amp;vtp=1&amp;bbb=1&amp;hb=1"/>
          <p:cNvSpPr/>
          <p:nvPr/>
        </p:nvSpPr>
        <p:spPr>
          <a:xfrm>
            <a:off x="832104" y="1421383"/>
            <a:ext cx="10533888" cy="13256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句意为：接着，另一个改变黛安娜人生的时刻来到了。根据下文“____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Diana's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，黛安娜由此更坚定地追</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求自己的职业目标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，因此经历了另一个改变人生的时刻。risk-taking意为“冒险的”；life-changing意为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人生的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”；time-consuming意为“耗时的”；energy-saving意为“节能的”。故选B项。</a:t>
            </a:r>
            <a:endParaRPr lang="en-US" altLang="zh-CN" dirty="0"/>
          </a:p>
        </p:txBody>
      </p:sp>
      <p:sp>
        <p:nvSpPr>
          <p:cNvPr id="5" name="QC_6_BD.176_1#c54b86acd.choices?vop=1&amp;pid=730cd3396&amp;color=0,0,0&amp;vtp=1&amp;bbb=1"/>
          <p:cNvSpPr/>
          <p:nvPr/>
        </p:nvSpPr>
        <p:spPr>
          <a:xfrm>
            <a:off x="832104" y="2781807"/>
            <a:ext cx="10533888" cy="303530"/>
          </a:xfrm>
          <a:prstGeom prst="rect">
            <a:avLst/>
          </a:prstGeom>
          <a:noFill/>
        </p:spPr>
        <p:txBody>
          <a:bodyPr wrap="none" lIns="0" tIns="0" rIns="0" bIns="0" rtlCol="0" anchor="t"/>
          <a:lstStyle/>
          <a:p>
            <a:pPr>
              <a:lnSpc>
                <a:spcPts val="26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Assuming</a:t>
            </a:r>
            <a:endParaRPr lang="en-US" altLang="zh-CN" sz="1800" dirty="0"/>
          </a:p>
        </p:txBody>
      </p:sp>
      <p:sp>
        <p:nvSpPr>
          <p:cNvPr id="6" name="QC_6_AN.177_1#c54b86acd.bracket?vop=1&amp;pid=730cd3396&amp;color=0,0,0&amp;vpa=78&amp;vtp=1"/>
          <p:cNvSpPr/>
          <p:nvPr/>
        </p:nvSpPr>
        <p:spPr>
          <a:xfrm>
            <a:off x="1244060" y="2778441"/>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78_1#c54b86acd?vop=1&amp;pid=730cd3396&amp;color=0,0,0&amp;vtp=1&amp;bbb=1&amp;hb=1"/>
          <p:cNvSpPr/>
          <p:nvPr/>
        </p:nvSpPr>
        <p:spPr>
          <a:xfrm>
            <a:off x="832104" y="3119817"/>
            <a:ext cx="10533888" cy="16685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句意为：意识到她“离认识航天员只有一个人的距离”，这一点激发了黛安娜的职业目标。根据上文“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acquainted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with.”和下文“she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astronaut’”可推知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，教授不经意间提到的航天员让她意识到自己离认识航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天员其实很近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。realise意为“意识到”；remember意为“记住”；imagine意为“想象”；assume意为“假定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dirty="0"/>
          </a:p>
        </p:txBody>
      </p:sp>
      <p:sp>
        <p:nvSpPr>
          <p:cNvPr id="8" name="QC_6_BD.179_1#08fe1de4b.choices?vop=1&amp;pid=730cd3396&amp;color=0,0,0&amp;vtp=1&amp;bbb=1"/>
          <p:cNvSpPr/>
          <p:nvPr/>
        </p:nvSpPr>
        <p:spPr>
          <a:xfrm>
            <a:off x="832104" y="4810441"/>
            <a:ext cx="10533888" cy="303530"/>
          </a:xfrm>
          <a:prstGeom prst="rect">
            <a:avLst/>
          </a:prstGeom>
          <a:noFill/>
        </p:spPr>
        <p:txBody>
          <a:bodyPr wrap="none" lIns="0" tIns="0" rIns="0" bIns="0" rtlCol="0" anchor="t"/>
          <a:lstStyle/>
          <a:p>
            <a:pPr>
              <a:lnSpc>
                <a:spcPts val="26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a:t>
            </a:r>
            <a:endParaRPr lang="en-US" altLang="zh-CN" sz="1800" dirty="0"/>
          </a:p>
        </p:txBody>
      </p:sp>
      <p:sp>
        <p:nvSpPr>
          <p:cNvPr id="9" name="QC_6_AN.180_1#08fe1de4b.bracket?vop=1&amp;pid=730cd3396&amp;color=0,0,0&amp;vpa=79&amp;vtp=1"/>
          <p:cNvSpPr/>
          <p:nvPr/>
        </p:nvSpPr>
        <p:spPr>
          <a:xfrm>
            <a:off x="1244060" y="4807075"/>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10" name="QC_6_AS.181_1#08fe1de4b?vop=1&amp;pid=730cd3396&amp;color=0,0,0&amp;vtp=1&amp;bbb=1&amp;hb=1"/>
          <p:cNvSpPr/>
          <p:nvPr/>
        </p:nvSpPr>
        <p:spPr>
          <a:xfrm>
            <a:off x="832104" y="5148451"/>
            <a:ext cx="10533888" cy="9827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astronaut’”可知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，自己离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认识航天员其实很近这样的想法激发了黛安娜的职业目标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，让她继续努力学习。record意为“记录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“分享”；inspire意为“激发”；finish意为“完成”。故选C项。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txEl>
                                              <p:pRg st="4" end="4"/>
                                            </p:txEl>
                                          </p:spTgt>
                                        </p:tgtEl>
                                        <p:attrNameLst>
                                          <p:attrName>style.visibility</p:attrName>
                                        </p:attrNameLst>
                                      </p:cBhvr>
                                      <p:to>
                                        <p:strVal val="visible"/>
                                      </p:to>
                                    </p:set>
                                    <p:anim calcmode="lin" valueType="num">
                                      <p:cBhvr additive="base">
                                        <p:cTn id="6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9">
                                            <p:bg/>
                                          </p:spTgt>
                                        </p:tgtEl>
                                        <p:attrNameLst>
                                          <p:attrName>style.visibility</p:attrName>
                                        </p:attrNameLst>
                                      </p:cBhvr>
                                      <p:to>
                                        <p:strVal val="visible"/>
                                      </p:to>
                                    </p:set>
                                    <p:anim calcmode="lin" valueType="num">
                                      <p:cBhvr additive="base">
                                        <p:cTn id="7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9">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9">
                                            <p:txEl>
                                              <p:pRg st="0" end="0"/>
                                            </p:txEl>
                                          </p:spTgt>
                                        </p:tgtEl>
                                        <p:attrNameLst>
                                          <p:attrName>style.visibility</p:attrName>
                                        </p:attrNameLst>
                                      </p:cBhvr>
                                      <p:to>
                                        <p:strVal val="visible"/>
                                      </p:to>
                                    </p:set>
                                    <p:anim calcmode="lin" valueType="num">
                                      <p:cBhvr additive="base">
                                        <p:cTn id="7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0">
                                            <p:bg/>
                                          </p:spTgt>
                                        </p:tgtEl>
                                        <p:attrNameLst>
                                          <p:attrName>style.visibility</p:attrName>
                                        </p:attrNameLst>
                                      </p:cBhvr>
                                      <p:to>
                                        <p:strVal val="visible"/>
                                      </p:to>
                                    </p:set>
                                    <p:anim calcmode="lin" valueType="num">
                                      <p:cBhvr additive="base">
                                        <p:cTn id="8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bg/>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0" end="0"/>
                                            </p:txEl>
                                          </p:spTgt>
                                        </p:tgtEl>
                                        <p:attrNameLst>
                                          <p:attrName>style.visibility</p:attrName>
                                        </p:attrNameLst>
                                      </p:cBhvr>
                                      <p:to>
                                        <p:strVal val="visible"/>
                                      </p:to>
                                    </p:set>
                                    <p:anim calcmode="lin" valueType="num">
                                      <p:cBhvr additive="base">
                                        <p:cTn id="8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1" end="1"/>
                                            </p:txEl>
                                          </p:spTgt>
                                        </p:tgtEl>
                                        <p:attrNameLst>
                                          <p:attrName>style.visibility</p:attrName>
                                        </p:attrNameLst>
                                      </p:cBhvr>
                                      <p:to>
                                        <p:strVal val="visible"/>
                                      </p:to>
                                    </p:set>
                                    <p:anim calcmode="lin" valueType="num">
                                      <p:cBhvr additive="base">
                                        <p:cTn id="9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0">
                                            <p:txEl>
                                              <p:pRg st="2" end="2"/>
                                            </p:txEl>
                                          </p:spTgt>
                                        </p:tgtEl>
                                        <p:attrNameLst>
                                          <p:attrName>style.visibility</p:attrName>
                                        </p:attrNameLst>
                                      </p:cBhvr>
                                      <p:to>
                                        <p:strVal val="visible"/>
                                      </p:to>
                                    </p:set>
                                    <p:anim calcmode="lin" valueType="num">
                                      <p:cBhvr additive="base">
                                        <p:cTn id="9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2_1#dc2260f1c.choices?vop=1&amp;pid=730cd3396&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abandoned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suspended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continued</a:t>
            </a:r>
            <a:endParaRPr lang="en-US" altLang="zh-CN" sz="1800" dirty="0"/>
          </a:p>
        </p:txBody>
      </p:sp>
      <p:sp>
        <p:nvSpPr>
          <p:cNvPr id="3" name="QC_6_AN.183_1#dc2260f1c.bracket?vop=1&amp;pid=730cd3396&amp;color=0,0,0&amp;vpa=80&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84_1#dc2260f1c?vop=1&amp;pid=730cd3396&amp;color=0,0,0&amp;vtp=1&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句意为：因此，她继续学习空间科学，并最终在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2007年成为第一位被美国国家航空航天局学院录取的西班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牙裔女性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Aerospace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Engineering和下文became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Hispanic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2007可知，黛安娜一开始学的是航空航天工程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，后来她真的被美国国</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家航空航天局学院录取了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，因此她是继续学习这个专业。start意为“开始”；abandon意为“放弃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”；suspend</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“暂停”；continue意为“继续”。故选D项。</a:t>
            </a:r>
            <a:endParaRPr lang="en-US" altLang="zh-CN" dirty="0"/>
          </a:p>
        </p:txBody>
      </p:sp>
      <p:sp>
        <p:nvSpPr>
          <p:cNvPr id="5" name="QC_6_BD.185_1#cc7ef901b.choices?vop=1&amp;pid=730cd3396&amp;color=0,0,0&amp;vtp=1&amp;bbb=1"/>
          <p:cNvSpPr/>
          <p:nvPr/>
        </p:nvSpPr>
        <p:spPr>
          <a:xfrm>
            <a:off x="832104" y="3556063"/>
            <a:ext cx="10533888" cy="360680"/>
          </a:xfrm>
          <a:prstGeom prst="rect">
            <a:avLst/>
          </a:prstGeom>
          <a:noFill/>
        </p:spPr>
        <p:txBody>
          <a:bodyPr wrap="none" lIns="0" tIns="0" rIns="0" bIns="0" rtlCol="0" anchor="t"/>
          <a:lstStyle/>
          <a:p>
            <a:pPr>
              <a:lnSpc>
                <a:spcPts val="32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endParaRPr lang="en-US" altLang="zh-CN" sz="1800" dirty="0"/>
          </a:p>
        </p:txBody>
      </p:sp>
      <p:sp>
        <p:nvSpPr>
          <p:cNvPr id="6" name="QC_6_AN.186_1#cc7ef901b.bracket?vop=1&amp;pid=730cd3396&amp;color=0,0,0&amp;vpa=81&amp;vtp=1"/>
          <p:cNvSpPr/>
          <p:nvPr/>
        </p:nvSpPr>
        <p:spPr>
          <a:xfrm>
            <a:off x="1349851" y="355225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6_AS.187_1#cc7ef901b?vop=1&amp;pid=730cd3396&amp;color=0,0,0&amp;vtp=1&amp;bbb=1&amp;hb=1"/>
          <p:cNvSpPr/>
          <p:nvPr/>
        </p:nvSpPr>
        <p:spPr>
          <a:xfrm>
            <a:off x="832104" y="39763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句意见上一题解析。根据上文叙述的黛安娜克服经济困难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、努力完成学业以及在教授不经意间提到的航天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员的启发下继续学习可推知，此处指这个过程的结局是她最终成为第一位被美国国家航空航天局学院录取</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的西班牙裔女性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。immediately意为“立即地”；eventually意为“最终地”；gradually意为“逐渐地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“突然地”。故选B项。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bg/>
                                          </p:spTgt>
                                        </p:tgtEl>
                                        <p:attrNameLst>
                                          <p:attrName>style.visibility</p:attrName>
                                        </p:attrNameLst>
                                      </p:cBhvr>
                                      <p:to>
                                        <p:strVal val="visible"/>
                                      </p:to>
                                    </p:set>
                                    <p:anim calcmode="lin" valueType="num">
                                      <p:cBhvr additive="base">
                                        <p:cTn id="4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6">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 calcmode="lin" valueType="num">
                                      <p:cBhvr additive="base">
                                        <p:cTn id="4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7">
                                            <p:bg/>
                                          </p:spTgt>
                                        </p:tgtEl>
                                        <p:attrNameLst>
                                          <p:attrName>style.visibility</p:attrName>
                                        </p:attrNameLst>
                                      </p:cBhvr>
                                      <p:to>
                                        <p:strVal val="visible"/>
                                      </p:to>
                                    </p:set>
                                    <p:anim calcmode="lin" valueType="num">
                                      <p:cBhvr additive="base">
                                        <p:cTn id="5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7">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 calcmode="lin" valueType="num">
                                      <p:cBhvr additive="base">
                                        <p:cTn id="5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1" end="1"/>
                                            </p:txEl>
                                          </p:spTgt>
                                        </p:tgtEl>
                                        <p:attrNameLst>
                                          <p:attrName>style.visibility</p:attrName>
                                        </p:attrNameLst>
                                      </p:cBhvr>
                                      <p:to>
                                        <p:strVal val="visible"/>
                                      </p:to>
                                    </p:set>
                                    <p:anim calcmode="lin" valueType="num">
                                      <p:cBhvr additive="base">
                                        <p:cTn id="6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2" end="2"/>
                                            </p:txEl>
                                          </p:spTgt>
                                        </p:tgtEl>
                                        <p:attrNameLst>
                                          <p:attrName>style.visibility</p:attrName>
                                        </p:attrNameLst>
                                      </p:cBhvr>
                                      <p:to>
                                        <p:strVal val="visible"/>
                                      </p:to>
                                    </p:set>
                                    <p:anim calcmode="lin" valueType="num">
                                      <p:cBhvr additive="base">
                                        <p:cTn id="6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txEl>
                                              <p:pRg st="3" end="3"/>
                                            </p:txEl>
                                          </p:spTgt>
                                        </p:tgtEl>
                                        <p:attrNameLst>
                                          <p:attrName>style.visibility</p:attrName>
                                        </p:attrNameLst>
                                      </p:cBhvr>
                                      <p:to>
                                        <p:strVal val="visible"/>
                                      </p:to>
                                    </p:set>
                                    <p:anim calcmode="lin" valueType="num">
                                      <p:cBhvr additive="base">
                                        <p:cTn id="6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8_1#c3cb92d9e.choices?vop=1&amp;pid=730cd3396&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succeeded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stopped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endParaRPr lang="en-US" altLang="zh-CN" sz="1800" dirty="0"/>
          </a:p>
        </p:txBody>
      </p:sp>
      <p:sp>
        <p:nvSpPr>
          <p:cNvPr id="3" name="QC_6_AN.189_1#c3cb92d9e.bracket?vop=1&amp;pid=730cd3396&amp;color=0,0,0&amp;vpa=82&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90_1#c3cb92d9e?vop=1&amp;pid=730cd3396&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句意为：但黛安娜并没有就此止步。根据下文She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黛安娜还做了其他的事情，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因此并没有就此停止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。leave意为“离开”；succeed意为“成功”；stop意为“停止”；reach意为“到达”。故选C项。</a:t>
            </a:r>
            <a:endParaRPr lang="en-US" altLang="zh-CN" dirty="0"/>
          </a:p>
        </p:txBody>
      </p:sp>
      <p:sp>
        <p:nvSpPr>
          <p:cNvPr id="5" name="QC_6_BD.191_1#03f312088.choices?vop=1&amp;pid=730cd3396&amp;color=0,0,0&amp;vtp=1&amp;bbb=1"/>
          <p:cNvSpPr/>
          <p:nvPr/>
        </p:nvSpPr>
        <p:spPr>
          <a:xfrm>
            <a:off x="832104" y="2318448"/>
            <a:ext cx="10533888" cy="360680"/>
          </a:xfrm>
          <a:prstGeom prst="rect">
            <a:avLst/>
          </a:prstGeom>
          <a:noFill/>
        </p:spPr>
        <p:txBody>
          <a:bodyPr wrap="none" lIns="0" tIns="0" rIns="0" bIns="0" rtlCol="0" anchor="t"/>
          <a:lstStyle/>
          <a:p>
            <a:pPr>
              <a:lnSpc>
                <a:spcPts val="32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encouraging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inviting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persuading</a:t>
            </a:r>
            <a:endParaRPr lang="en-US" altLang="zh-CN" sz="1800" dirty="0"/>
          </a:p>
        </p:txBody>
      </p:sp>
      <p:sp>
        <p:nvSpPr>
          <p:cNvPr id="6" name="QC_6_AN.192_1#03f312088.bracket?vop=1&amp;pid=730cd3396&amp;color=0,0,0&amp;vpa=83&amp;vtp=1"/>
          <p:cNvSpPr/>
          <p:nvPr/>
        </p:nvSpPr>
        <p:spPr>
          <a:xfrm>
            <a:off x="1358360" y="231463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93_1#03f312088?vop=1&amp;pid=730cd3396&amp;color=0,0,0&amp;vtp=1&amp;bbb=1&amp;hb=1"/>
          <p:cNvSpPr/>
          <p:nvPr/>
        </p:nvSpPr>
        <p:spPr>
          <a:xfrm>
            <a:off x="832104" y="273875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句意为：她还以身作则，鼓励女性从事STEM领域的职业。根据上文She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安娜以身作则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，因此是通过自己的故事来鼓励女性从事STEM领域的职业。encourage意为“鼓励”；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invite意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“邀请”；allow意为“允许”；persuade意为“劝说”。故选A项。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anim calcmode="lin" valueType="num">
                                      <p:cBhvr additive="base">
                                        <p:cTn id="5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4_1#5aeabecd2.choices?vop=1&amp;pid=730cd3396&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reminder</a:t>
            </a:r>
            <a:endParaRPr lang="en-US" altLang="zh-CN" sz="1800" dirty="0"/>
          </a:p>
        </p:txBody>
      </p:sp>
      <p:sp>
        <p:nvSpPr>
          <p:cNvPr id="3" name="QC_6_AN.195_1#5aeabecd2.bracket?vop=1&amp;pid=730cd3396&amp;color=0,0,0&amp;vpa=84&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96_1#5aeabecd2?vop=1&amp;pid=730cd3396&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句意为：她的亲身经历提醒我们，只要跨越那道屏障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，整个宇宙的机会都在等待着任何愿意努力拼搏去摘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星星的人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。根据上文叙述的黛安娜克服重重困难，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成为美国国家航空航天局的一名工程师的故事可推知，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她的故事给予我们的是正面的提醒</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，告诉我们努力可以助力实现梦想。symbol意为“象征”；notice意为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”；warning意为“警告”；reminder意为“提醒”。故选D项。</a:t>
            </a:r>
            <a:endParaRPr lang="en-US" altLang="zh-CN" dirty="0"/>
          </a:p>
        </p:txBody>
      </p:sp>
      <p:sp>
        <p:nvSpPr>
          <p:cNvPr id="5" name="QC_6_BD.197_1#3b956a42a.choices?vop=1&amp;pid=730cd3396&amp;color=0,0,0&amp;vtp=1&amp;bbb=1"/>
          <p:cNvSpPr/>
          <p:nvPr/>
        </p:nvSpPr>
        <p:spPr>
          <a:xfrm>
            <a:off x="832104" y="3136963"/>
            <a:ext cx="10533888" cy="360680"/>
          </a:xfrm>
          <a:prstGeom prst="rect">
            <a:avLst/>
          </a:prstGeom>
          <a:noFill/>
        </p:spPr>
        <p:txBody>
          <a:bodyPr wrap="none" lIns="0" tIns="0" rIns="0" bIns="0" rtlCol="0" anchor="t"/>
          <a:lstStyle/>
          <a:p>
            <a:pPr>
              <a:lnSpc>
                <a:spcPts val="3200"/>
              </a:lnSpc>
              <a:tabLst>
                <a:tab pos="3423920" algn="l"/>
                <a:tab pos="5793740" algn="l"/>
                <a:tab pos="83540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endParaRPr lang="en-US" altLang="zh-CN" sz="1800" dirty="0"/>
          </a:p>
        </p:txBody>
      </p:sp>
      <p:sp>
        <p:nvSpPr>
          <p:cNvPr id="6" name="QC_6_AN.198_1#3b956a42a.bracket?vop=1&amp;pid=730cd3396&amp;color=0,0,0&amp;vpa=85&amp;vtp=1"/>
          <p:cNvSpPr/>
          <p:nvPr/>
        </p:nvSpPr>
        <p:spPr>
          <a:xfrm>
            <a:off x="1358360" y="313315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6_AS.199_1#3b956a42a?vop=1&amp;pid=730cd3396&amp;color=0,0,0&amp;vtp=1&amp;bbb=1&amp;hb=1"/>
          <p:cNvSpPr/>
          <p:nvPr/>
        </p:nvSpPr>
        <p:spPr>
          <a:xfrm>
            <a:off x="832104" y="355727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to可推知，此处是用黛安娜追寻太空梦的故事激励追寻梦想的人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，告诉想要努力拼搏去伸手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摘星星的人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，有大量的机会实现梦想。stare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at意为“盯着”；reach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for意为“伸手去拿”；long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渴望”；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after意为“追随”。故选B项。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0cfea91bf?vop=1&amp;pid=00e89e3b8&amp;color=0,0,0&amp;vtp=1&amp;bt=1&amp;bbb=1&amp;h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重庆八中</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期中</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endParaRPr lang="en-US" altLang="zh-CN" dirty="0"/>
          </a:p>
        </p:txBody>
      </p:sp>
      <p:sp>
        <p:nvSpPr>
          <p:cNvPr id="3" name="QB_6_AN.8_1#0cfea91bf.blank?vop=1&amp;pid=00e89e3b8&amp;color=0,0,0&amp;vpa=3&amp;vtp=1&amp;bbb=1"/>
          <p:cNvSpPr/>
          <p:nvPr/>
        </p:nvSpPr>
        <p:spPr>
          <a:xfrm>
            <a:off x="5871305" y="1495925"/>
            <a:ext cx="1462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independently</a:t>
            </a:r>
            <a:endParaRPr lang="en-US" altLang="zh-CN" dirty="0"/>
          </a:p>
        </p:txBody>
      </p:sp>
      <p:sp>
        <p:nvSpPr>
          <p:cNvPr id="4" name="QB_6_AS.9_1#0cfea91bf?vop=1&amp;pid=00e89e3b8&amp;color=0,0,0&amp;vtp=1&amp;bbb=1&amp;hb=1"/>
          <p:cNvSpPr/>
          <p:nvPr/>
        </p:nvSpPr>
        <p:spPr>
          <a:xfrm>
            <a:off x="832104" y="1899531"/>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句意为：我学会了如何与来自不同文化（背景）的人交流，如何适应新的环境和情况，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以及如何独立生活。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设空处修饰动词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live，应用副词形式。故填independently。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48d5ded99?vop=1&amp;pid=00e89e3b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misinterpreted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endParaRPr lang="en-US" altLang="zh-CN" sz="1800" dirty="0"/>
          </a:p>
        </p:txBody>
      </p:sp>
      <p:sp>
        <p:nvSpPr>
          <p:cNvPr id="3" name="QB_6_AN.11_1#48d5ded99.blank?vop=1&amp;pid=00e89e3b8&amp;color=0,0,0&amp;vpa=4&amp;vtp=1&amp;bbb=1"/>
          <p:cNvSpPr/>
          <p:nvPr/>
        </p:nvSpPr>
        <p:spPr>
          <a:xfrm>
            <a:off x="7638510" y="1024382"/>
            <a:ext cx="801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signals</a:t>
            </a:r>
            <a:endParaRPr lang="en-US" altLang="zh-CN" dirty="0"/>
          </a:p>
        </p:txBody>
      </p:sp>
      <p:sp>
        <p:nvSpPr>
          <p:cNvPr id="4" name="QB_6_AS.12_1#48d5ded99?vop=1&amp;pid=00e89e3b8&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句意为：此外，科学家们注意到，随着时间的推移，大脑会更多地误解其自身（接收到）的信号</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。空前有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修饰，设空处应用名词，signal在此处意为“信号”，为可数名词，根据前面的more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，应用复数形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。故填signals。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a2f33effb?vop=1&amp;pid=00e89e3b8&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disaster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fate.</a:t>
            </a:r>
            <a:endParaRPr lang="en-US" altLang="zh-CN" dirty="0"/>
          </a:p>
        </p:txBody>
      </p:sp>
      <p:sp>
        <p:nvSpPr>
          <p:cNvPr id="3" name="QB_6_AN.14_1#a2f33effb.blank?vop=1&amp;pid=00e89e3b8&amp;color=0,0,0&amp;vpa=5&amp;vtp=1&amp;bbb=1"/>
          <p:cNvSpPr/>
          <p:nvPr/>
        </p:nvSpPr>
        <p:spPr>
          <a:xfrm>
            <a:off x="7848060" y="1048512"/>
            <a:ext cx="1195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determined</a:t>
            </a:r>
            <a:endParaRPr lang="en-US" altLang="zh-CN" dirty="0"/>
          </a:p>
        </p:txBody>
      </p:sp>
      <p:sp>
        <p:nvSpPr>
          <p:cNvPr id="4" name="QB_6_AS.15_1#a2f33effb?vop=1&amp;pid=00e89e3b8&amp;color=0,0,0&amp;vtp=1&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句意为：这个故事围绕一个注定带来不幸但决心改变自己命运的男孩展开。固定搭配be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意为“决心做某事”，设空处应用形容词determined。故填determined。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1d1a8ce64?vop=1&amp;pid=00e89e3b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halfway.</a:t>
            </a:r>
            <a:endParaRPr lang="en-US" altLang="zh-CN" sz="1800" dirty="0"/>
          </a:p>
        </p:txBody>
      </p:sp>
      <p:sp>
        <p:nvSpPr>
          <p:cNvPr id="3" name="QB_6_AN.17_1#1d1a8ce64.blank?vop=1&amp;pid=00e89e3b8&amp;color=0,0,0&amp;vpa=6&amp;vtp=1&amp;bbb=1"/>
          <p:cNvSpPr/>
          <p:nvPr/>
        </p:nvSpPr>
        <p:spPr>
          <a:xfrm>
            <a:off x="1434560" y="1024382"/>
            <a:ext cx="1411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disappointing</a:t>
            </a:r>
            <a:endParaRPr lang="en-US" altLang="zh-CN" dirty="0"/>
          </a:p>
        </p:txBody>
      </p:sp>
      <p:sp>
        <p:nvSpPr>
          <p:cNvPr id="4" name="QB_6_AS.18_1#1d1a8ce64?vop=1&amp;pid=00e89e3b8&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句意为：这部电影的情节太令人失望了，以至于我们决定中途离场。本句是“So+</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.”开头的倒装句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处应填形容词作表语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，修饰主语the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movie，应用-ing形式的形容词。故填disappointing。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8255fa4f?pid=efdb01d83&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19_1#bf41151cf?vop=1&amp;pid=e8255fa4f&amp;color=0,0,0&amp;vtp=1&amp;bbb=1&amp;h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activity.</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（小作文·申请信）</a:t>
            </a:r>
            <a:endParaRPr lang="en-US" altLang="zh-CN" dirty="0"/>
          </a:p>
        </p:txBody>
      </p:sp>
      <p:sp>
        <p:nvSpPr>
          <p:cNvPr id="4" name="QB_6_AN.20_1#bf41151cf.blank?vop=1&amp;pid=e8255fa4f&amp;color=0,0,0&amp;vpa=7&amp;vtp=1&amp;bbb=1"/>
          <p:cNvSpPr/>
          <p:nvPr/>
        </p:nvSpPr>
        <p:spPr>
          <a:xfrm>
            <a:off x="8949785" y="1391920"/>
            <a:ext cx="15890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involved</a:t>
            </a:r>
            <a:endParaRPr lang="en-US" altLang="zh-CN" dirty="0"/>
          </a:p>
        </p:txBody>
      </p:sp>
      <p:sp>
        <p:nvSpPr>
          <p:cNvPr id="5" name="QB_6_AS.21_1#bf41151cf?vop=1&amp;pid=e8255fa4f&amp;color=0,0,0&amp;vtp=1&amp;bbb=1&amp;hb=1"/>
          <p:cNvSpPr/>
          <p:nvPr/>
        </p:nvSpPr>
        <p:spPr>
          <a:xfrm>
            <a:off x="832104" y="2251075"/>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句意为：一听到这个消息，我们兴奋至极，忍不住想要（投身）参与到这项活动中去。抽象名词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要用动词不定式作后置定语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，involve和主语we之间构成逻辑上的被动关系，应用不定式的被动式。故填</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20047</Words>
  <Application>WPS 演示</Application>
  <PresentationFormat>宽屏</PresentationFormat>
  <Paragraphs>649</Paragraphs>
  <Slides>45</Slides>
  <Notes>44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45</vt:i4>
      </vt:variant>
    </vt:vector>
  </HeadingPairs>
  <TitlesOfParts>
    <vt:vector size="60"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2025-10-24T10:07:00Z</dcterms:created>
  <dcterms:modified xsi:type="dcterms:W3CDTF">2025-10-29T03:17:48Z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A2BF7621BEDB474CB5DF08CE9F37824A_12</vt:lpwstr>
  </property>
  <property fmtid="{D5CDD505-2E9C-101B-9397-08002B2CF9AE}" pid="3" name="KSOProductBuildVer">
    <vt:lpwstr>2052-12.1.0.22529</vt:lpwstr>
  </property>
</Properties>
</file>